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987425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B8D2D0-F329-4711-8489-054E2F5B1AF6}" type="datetimeFigureOut">
              <a:rPr kumimoji="1" lang="ja-JP" altLang="en-US" smtClean="0"/>
              <a:t>2022/5/21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016C967-CFCC-4522-9DC4-3ABE9DC78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906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D2D0-F329-4711-8489-054E2F5B1AF6}" type="datetimeFigureOut">
              <a:rPr kumimoji="1" lang="ja-JP" altLang="en-US" smtClean="0"/>
              <a:t>2022/5/21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C967-CFCC-4522-9DC4-3ABE9DC78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032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D2D0-F329-4711-8489-054E2F5B1AF6}" type="datetimeFigureOut">
              <a:rPr kumimoji="1" lang="ja-JP" altLang="en-US" smtClean="0"/>
              <a:t>2022/5/21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C967-CFCC-4522-9DC4-3ABE9DC78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995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D2D0-F329-4711-8489-054E2F5B1AF6}" type="datetimeFigureOut">
              <a:rPr kumimoji="1" lang="ja-JP" altLang="en-US" smtClean="0"/>
              <a:t>2022/5/21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C967-CFCC-4522-9DC4-3ABE9DC78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7077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D2D0-F329-4711-8489-054E2F5B1AF6}" type="datetimeFigureOut">
              <a:rPr kumimoji="1" lang="ja-JP" altLang="en-US" smtClean="0"/>
              <a:t>2022/5/21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C967-CFCC-4522-9DC4-3ABE9DC78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8503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D2D0-F329-4711-8489-054E2F5B1AF6}" type="datetimeFigureOut">
              <a:rPr kumimoji="1" lang="ja-JP" altLang="en-US" smtClean="0"/>
              <a:t>2022/5/21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C967-CFCC-4522-9DC4-3ABE9DC78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783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D2D0-F329-4711-8489-054E2F5B1AF6}" type="datetimeFigureOut">
              <a:rPr kumimoji="1" lang="ja-JP" altLang="en-US" smtClean="0"/>
              <a:t>2022/5/21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C967-CFCC-4522-9DC4-3ABE9DC78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507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D2D0-F329-4711-8489-054E2F5B1AF6}" type="datetimeFigureOut">
              <a:rPr kumimoji="1" lang="ja-JP" altLang="en-US" smtClean="0"/>
              <a:t>2022/5/21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C967-CFCC-4522-9DC4-3ABE9DC78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53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D2D0-F329-4711-8489-054E2F5B1AF6}" type="datetimeFigureOut">
              <a:rPr kumimoji="1" lang="ja-JP" altLang="en-US" smtClean="0"/>
              <a:t>2022/5/21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C967-CFCC-4522-9DC4-3ABE9DC78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332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D2D0-F329-4711-8489-054E2F5B1AF6}" type="datetimeFigureOut">
              <a:rPr kumimoji="1" lang="ja-JP" altLang="en-US" smtClean="0"/>
              <a:t>2022/5/21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C967-CFCC-4522-9DC4-3ABE9DC78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580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D2D0-F329-4711-8489-054E2F5B1AF6}" type="datetimeFigureOut">
              <a:rPr kumimoji="1" lang="ja-JP" altLang="en-US" smtClean="0"/>
              <a:t>2022/5/21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C967-CFCC-4522-9DC4-3ABE9DC78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495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D7B8D2D0-F329-4711-8489-054E2F5B1AF6}" type="datetimeFigureOut">
              <a:rPr kumimoji="1" lang="ja-JP" altLang="en-US" smtClean="0"/>
              <a:t>2022/5/21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016C967-CFCC-4522-9DC4-3ABE9DC78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469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kumimoji="1"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256B13-3C2E-60C3-B23F-0511858017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850" y="839514"/>
            <a:ext cx="10777220" cy="292608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4800" dirty="0"/>
              <a:t>国語辞書と「ねっこ」を使用した</a:t>
            </a:r>
            <a:br>
              <a:rPr kumimoji="1" lang="en-US" altLang="ja-JP" sz="4800" dirty="0"/>
            </a:br>
            <a:r>
              <a:rPr lang="ja-JP" altLang="en-US" sz="4800" dirty="0"/>
              <a:t>日本語指導が必要な</a:t>
            </a:r>
            <a:r>
              <a:rPr kumimoji="1" lang="ja-JP" altLang="en-US" sz="4800" dirty="0"/>
              <a:t>高校生向け授業案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86D36D5-CD50-D429-5AB7-6B1B40C196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kumimoji="1" lang="ja-JP" altLang="en-US" dirty="0"/>
              <a:t>斎藤里美</a:t>
            </a:r>
            <a:endParaRPr kumimoji="1" lang="en-US" altLang="ja-JP" dirty="0"/>
          </a:p>
          <a:p>
            <a:pPr algn="r"/>
            <a:r>
              <a:rPr kumimoji="1" lang="ja-JP" altLang="en-US" dirty="0"/>
              <a:t>東京都立高校非常勤講師</a:t>
            </a:r>
            <a:endParaRPr kumimoji="1" lang="en-US" altLang="ja-JP" dirty="0"/>
          </a:p>
          <a:p>
            <a:pPr algn="r"/>
            <a:r>
              <a:rPr lang="ja-JP" altLang="en-US" dirty="0"/>
              <a:t>東京外国語大学オープンアカデミー講師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68981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63EF71-7B74-A499-B814-F853F1C87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はじめに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FA67BB-0BEE-BCC3-4A8C-C03355512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888631"/>
            <a:ext cx="11010900" cy="3361268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日本語指導が必要な外国籍・日本国籍児童生徒はＨ</a:t>
            </a:r>
            <a:r>
              <a:rPr kumimoji="1" lang="en-US" altLang="ja-JP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18</a:t>
            </a:r>
            <a:r>
              <a:rPr kumimoji="1" lang="ja-JP" altLang="en-US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年～の</a:t>
            </a:r>
            <a:r>
              <a:rPr kumimoji="1" lang="en-US" altLang="ja-JP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10</a:t>
            </a:r>
            <a:r>
              <a:rPr kumimoji="1" lang="ja-JP" altLang="en-US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年間で</a:t>
            </a:r>
            <a:r>
              <a:rPr kumimoji="1" lang="en-US" altLang="ja-JP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1.7</a:t>
            </a:r>
            <a:r>
              <a:rPr kumimoji="1" lang="ja-JP" altLang="en-US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倍</a:t>
            </a:r>
            <a:r>
              <a:rPr kumimoji="1" lang="ja-JP" altLang="en-US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に増加している。</a:t>
            </a:r>
            <a:endParaRPr kumimoji="1" lang="en-US" altLang="ja-JP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東京都</a:t>
            </a:r>
            <a:r>
              <a:rPr lang="ja-JP" altLang="en-US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には、日本語指導の必要な外国籍・日本国籍の児童生徒が</a:t>
            </a:r>
            <a:r>
              <a:rPr lang="ja-JP" altLang="en-US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約</a:t>
            </a:r>
            <a:r>
              <a:rPr lang="en-US" altLang="ja-JP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4,000</a:t>
            </a:r>
            <a:r>
              <a:rPr lang="ja-JP" altLang="en-US" dirty="0">
                <a:solidFill>
                  <a:schemeClr val="accent1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人</a:t>
            </a:r>
            <a:r>
              <a:rPr lang="ja-JP" altLang="en-US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在籍している。</a:t>
            </a:r>
            <a:endParaRPr lang="en-US" altLang="ja-JP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現在は小中学校での在籍が多いが、</a:t>
            </a:r>
            <a:r>
              <a:rPr kumimoji="1" lang="ja-JP" altLang="en-US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今後高校での生徒数の増加</a:t>
            </a:r>
            <a:r>
              <a:rPr kumimoji="1" lang="ja-JP" altLang="en-US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が予想される。</a:t>
            </a:r>
            <a:endParaRPr kumimoji="1" lang="en-US" altLang="ja-JP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45720" indent="0" algn="r">
              <a:buNone/>
            </a:pPr>
            <a:endParaRPr kumimoji="1" lang="en-US" altLang="ja-JP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45720" indent="0" algn="r">
              <a:buNone/>
            </a:pPr>
            <a:r>
              <a:rPr kumimoji="1" lang="ja-JP" altLang="en-US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20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</a:t>
            </a:r>
            <a:r>
              <a:rPr kumimoji="1" lang="ja-JP" altLang="en-US" sz="20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「外国人児童生徒等教育の現状と課題」令和元年８月１４日　</a:t>
            </a:r>
            <a:endParaRPr kumimoji="1" lang="en-US" altLang="ja-JP" sz="20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45720" indent="0" algn="r">
              <a:buNone/>
            </a:pPr>
            <a:r>
              <a:rPr lang="ja-JP" altLang="en-US" sz="20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kumimoji="1" lang="ja-JP" altLang="en-US" sz="20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文部科学省総合教育政策局　男女共同参画共生社会学習・安全課　資料より）</a:t>
            </a:r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C79CEF3C-7C06-2B03-2EF8-2B2A147E8FA8}"/>
              </a:ext>
            </a:extLst>
          </p:cNvPr>
          <p:cNvSpPr/>
          <p:nvPr/>
        </p:nvSpPr>
        <p:spPr>
          <a:xfrm>
            <a:off x="2071511" y="5199099"/>
            <a:ext cx="8048978" cy="1106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高校での日本語教育の充実が急務</a:t>
            </a:r>
          </a:p>
        </p:txBody>
      </p:sp>
    </p:spTree>
    <p:extLst>
      <p:ext uri="{BB962C8B-B14F-4D97-AF65-F5344CB8AC3E}">
        <p14:creationId xmlns:p14="http://schemas.microsoft.com/office/powerpoint/2010/main" val="4144579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880C61-0480-7F9C-F67A-C4F30D511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指導案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3623A91-B5E3-ABFA-F05A-8DE867099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857" y="1965960"/>
            <a:ext cx="11718270" cy="4731657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kumimoji="1" lang="ja-JP" altLang="en-US" sz="2400" b="1" dirty="0"/>
              <a:t>１</a:t>
            </a:r>
            <a:r>
              <a:rPr kumimoji="1" lang="ja-JP" altLang="en-US" sz="2400" dirty="0">
                <a:solidFill>
                  <a:schemeClr val="bg2">
                    <a:lumMod val="50000"/>
                  </a:schemeClr>
                </a:solidFill>
              </a:rPr>
              <a:t>　</a:t>
            </a:r>
            <a:r>
              <a:rPr kumimoji="1"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単元（題材）名　</a:t>
            </a:r>
          </a:p>
          <a:p>
            <a:pPr marL="45720" indent="0">
              <a:buNone/>
            </a:pPr>
            <a:r>
              <a:rPr kumimoji="1"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国語辞書の引き方</a:t>
            </a:r>
            <a:r>
              <a:rPr kumimoji="1"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を学んで、単元の理解を深めよう。</a:t>
            </a:r>
            <a:endParaRPr kumimoji="1" lang="en-US" altLang="ja-JP" sz="24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45720" indent="0">
              <a:buNone/>
            </a:pPr>
            <a:endParaRPr lang="en-US" altLang="ja-JP" sz="2400" dirty="0">
              <a:solidFill>
                <a:schemeClr val="bg2">
                  <a:lumMod val="50000"/>
                </a:schemeClr>
              </a:solidFill>
            </a:endParaRPr>
          </a:p>
          <a:p>
            <a:pPr marL="45720" indent="0">
              <a:buNone/>
            </a:pPr>
            <a:r>
              <a:rPr kumimoji="1" lang="ja-JP" altLang="en-US" sz="2400" b="1" dirty="0"/>
              <a:t>２</a:t>
            </a:r>
            <a:r>
              <a:rPr kumimoji="1" lang="ja-JP" altLang="en-US" sz="2400" dirty="0"/>
              <a:t>　</a:t>
            </a:r>
            <a:r>
              <a:rPr kumimoji="1"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単元（題材）の目標</a:t>
            </a:r>
          </a:p>
          <a:p>
            <a:pPr marL="45720" indent="0">
              <a:buNone/>
            </a:pPr>
            <a:r>
              <a:rPr lang="ja-JP" altLang="en-US" sz="240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（１）</a:t>
            </a:r>
            <a:r>
              <a:rPr kumimoji="1" lang="ja-JP" altLang="en-US" sz="240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国語</a:t>
            </a:r>
            <a:r>
              <a:rPr kumimoji="1"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辞書の語の並び順などを知り、使い方を学び、</a:t>
            </a:r>
            <a:r>
              <a:rPr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単元</a:t>
            </a:r>
            <a:r>
              <a:rPr kumimoji="1"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教材のキーワードを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辞書で調べ</a:t>
            </a:r>
            <a:r>
              <a:rPr kumimoji="1"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endParaRPr kumimoji="1" lang="en-US" altLang="ja-JP" sz="24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45720" indent="0">
              <a:buNone/>
            </a:pPr>
            <a:r>
              <a:rPr kumimoji="1"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意味を確認</a:t>
            </a:r>
            <a:r>
              <a:rPr kumimoji="1"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する。言葉の意味や含まれる語義に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自分の母語と違い</a:t>
            </a:r>
            <a:r>
              <a:rPr kumimoji="1"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があるか確認する。</a:t>
            </a:r>
          </a:p>
          <a:p>
            <a:pPr marL="45720" indent="0">
              <a:buNone/>
            </a:pPr>
            <a:r>
              <a:rPr kumimoji="1" lang="en-US" altLang="ja-JP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(2) </a:t>
            </a:r>
            <a:r>
              <a:rPr kumimoji="1"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学習のなかで調べたことやわかったことをワークシートに書き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発表</a:t>
            </a:r>
            <a:r>
              <a:rPr kumimoji="1"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する。</a:t>
            </a:r>
          </a:p>
          <a:p>
            <a:pPr marL="45720" indent="0">
              <a:buNone/>
            </a:pPr>
            <a:r>
              <a:rPr kumimoji="1" lang="en-US" altLang="ja-JP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(3) </a:t>
            </a:r>
            <a:r>
              <a:rPr kumimoji="1"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積極的に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ペアワーク</a:t>
            </a:r>
            <a:r>
              <a:rPr kumimoji="1"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に参加し、貢献する。ワークシートをよりよく仕上げるために積極的に</a:t>
            </a:r>
            <a:endParaRPr kumimoji="1" lang="en-US" altLang="ja-JP" sz="24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辞書を活用</a:t>
            </a:r>
            <a:r>
              <a:rPr kumimoji="1"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する。</a:t>
            </a:r>
          </a:p>
        </p:txBody>
      </p:sp>
    </p:spTree>
    <p:extLst>
      <p:ext uri="{BB962C8B-B14F-4D97-AF65-F5344CB8AC3E}">
        <p14:creationId xmlns:p14="http://schemas.microsoft.com/office/powerpoint/2010/main" val="2017524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0CA163F-83BE-009A-4C1C-169E83875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311" y="657577"/>
            <a:ext cx="11503378" cy="5720645"/>
          </a:xfrm>
        </p:spPr>
        <p:txBody>
          <a:bodyPr>
            <a:normAutofit fontScale="85000" lnSpcReduction="10000"/>
          </a:bodyPr>
          <a:lstStyle/>
          <a:p>
            <a:pPr marL="45720" indent="0">
              <a:buNone/>
            </a:pPr>
            <a:r>
              <a:rPr kumimoji="1" lang="ja-JP" altLang="en-US" sz="2600" dirty="0"/>
              <a:t>３</a:t>
            </a:r>
            <a:r>
              <a:rPr kumimoji="1" lang="ja-JP" altLang="en-US" sz="2600" dirty="0">
                <a:solidFill>
                  <a:schemeClr val="bg2">
                    <a:lumMod val="50000"/>
                  </a:schemeClr>
                </a:solidFill>
              </a:rPr>
              <a:t>　</a:t>
            </a:r>
            <a:r>
              <a:rPr kumimoji="1" lang="ja-JP" altLang="en-US" sz="26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単元（題材）の評価規準</a:t>
            </a:r>
            <a:endParaRPr kumimoji="1" lang="en-US" altLang="ja-JP" sz="26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45720" indent="0">
              <a:buNone/>
            </a:pPr>
            <a:r>
              <a:rPr kumimoji="1" lang="ja-JP" altLang="en-US" sz="26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</a:t>
            </a:r>
            <a:r>
              <a:rPr kumimoji="1" lang="ja-JP" altLang="en-US" sz="26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新学習指導要領</a:t>
            </a:r>
            <a:r>
              <a:rPr kumimoji="1" lang="ja-JP" altLang="en-US" sz="26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の「知識・技能」「</a:t>
            </a:r>
            <a:r>
              <a:rPr lang="ja-JP" altLang="en-US" sz="26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思考・判断・表現</a:t>
            </a:r>
            <a:r>
              <a:rPr kumimoji="1" lang="ja-JP" altLang="en-US" sz="26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」「主体的に学習に取り組む態度」に</a:t>
            </a:r>
            <a:endParaRPr kumimoji="1" lang="en-US" altLang="ja-JP" sz="26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45720" indent="0">
              <a:buNone/>
            </a:pPr>
            <a:r>
              <a:rPr kumimoji="1" lang="ja-JP" altLang="en-US" sz="26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合わせた基準を設定。</a:t>
            </a:r>
            <a:endParaRPr kumimoji="1" lang="en-US" altLang="ja-JP" sz="26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45720" indent="0">
              <a:buNone/>
            </a:pPr>
            <a:endParaRPr lang="en-US" altLang="ja-JP" sz="2600" dirty="0">
              <a:solidFill>
                <a:schemeClr val="bg2">
                  <a:lumMod val="50000"/>
                </a:schemeClr>
              </a:solidFill>
            </a:endParaRPr>
          </a:p>
          <a:p>
            <a:pPr marL="45720" indent="0">
              <a:buNone/>
            </a:pPr>
            <a:r>
              <a:rPr kumimoji="1" lang="ja-JP" altLang="en-US" sz="2600" dirty="0"/>
              <a:t>４</a:t>
            </a:r>
            <a:r>
              <a:rPr kumimoji="1" lang="ja-JP" altLang="en-US" sz="2600" dirty="0">
                <a:solidFill>
                  <a:schemeClr val="bg2">
                    <a:lumMod val="50000"/>
                  </a:schemeClr>
                </a:solidFill>
              </a:rPr>
              <a:t>　</a:t>
            </a:r>
            <a:r>
              <a:rPr kumimoji="1" lang="ja-JP" altLang="en-US" sz="26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指導観・教育観</a:t>
            </a:r>
            <a:endParaRPr kumimoji="1" lang="en-US" altLang="ja-JP" sz="26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45720" indent="0">
              <a:buNone/>
            </a:pPr>
            <a:r>
              <a:rPr lang="ja-JP" altLang="en-US" sz="26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・国語の辞書の引き方を学び、</a:t>
            </a:r>
            <a:r>
              <a:rPr lang="ja-JP" altLang="en-US" sz="26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自分自身でわからない言葉を調べられる基礎</a:t>
            </a:r>
            <a:r>
              <a:rPr lang="ja-JP" altLang="en-US" sz="26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を身に付ける。</a:t>
            </a:r>
          </a:p>
          <a:p>
            <a:pPr marL="45720" indent="0">
              <a:buNone/>
            </a:pPr>
            <a:r>
              <a:rPr lang="ja-JP" altLang="en-US" sz="26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・日本語の語彙について</a:t>
            </a:r>
            <a:r>
              <a:rPr lang="ja-JP" altLang="en-US" sz="26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鮮明なイメージ</a:t>
            </a:r>
            <a:r>
              <a:rPr lang="ja-JP" altLang="en-US" sz="26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を持つことで読解力が向上する。</a:t>
            </a:r>
            <a:endParaRPr lang="en-US" altLang="ja-JP" sz="26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45720" indent="0">
              <a:buNone/>
            </a:pPr>
            <a:endParaRPr lang="en-US" altLang="ja-JP" sz="26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45720" indent="0">
              <a:buNone/>
            </a:pPr>
            <a:endParaRPr lang="en-US" altLang="ja-JP" sz="2600" dirty="0">
              <a:solidFill>
                <a:schemeClr val="bg2">
                  <a:lumMod val="50000"/>
                </a:schemeClr>
              </a:solidFill>
            </a:endParaRPr>
          </a:p>
          <a:p>
            <a:pPr marL="45720" indent="0">
              <a:buNone/>
            </a:pPr>
            <a:r>
              <a:rPr lang="ja-JP" altLang="en-US" sz="2600" dirty="0">
                <a:solidFill>
                  <a:schemeClr val="bg2">
                    <a:lumMod val="50000"/>
                  </a:schemeClr>
                </a:solidFill>
              </a:rPr>
              <a:t>５　</a:t>
            </a:r>
            <a:r>
              <a:rPr lang="ja-JP" altLang="en-US" sz="26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生徒観</a:t>
            </a:r>
            <a:endParaRPr lang="en-US" altLang="ja-JP" sz="26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45720" indent="0">
              <a:buNone/>
            </a:pPr>
            <a:r>
              <a:rPr lang="ja-JP" altLang="en-US" sz="26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日本語指導が必要な高校１年生生徒２名。出身国は漢字圏と非漢字圏各</a:t>
            </a:r>
            <a:r>
              <a:rPr lang="en-US" altLang="ja-JP" sz="26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  <a:r>
              <a:rPr lang="ja-JP" altLang="en-US" sz="26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名。</a:t>
            </a:r>
            <a:endParaRPr lang="en-US" altLang="ja-JP" sz="26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45720" indent="0">
              <a:buNone/>
            </a:pPr>
            <a:r>
              <a:rPr lang="ja-JP" altLang="en-US" sz="26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日本語レベルは</a:t>
            </a:r>
            <a:r>
              <a:rPr lang="ja-JP" altLang="en-US" sz="26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入学時中級</a:t>
            </a:r>
            <a:r>
              <a:rPr lang="ja-JP" altLang="en-US" sz="26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程度。日本語の基礎固めを行った後、</a:t>
            </a:r>
            <a:r>
              <a:rPr lang="ja-JP" altLang="en-US" sz="26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国語総合の教材学習に</a:t>
            </a:r>
            <a:endParaRPr lang="en-US" altLang="ja-JP" sz="2600" dirty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45720" indent="0">
              <a:buNone/>
            </a:pPr>
            <a:r>
              <a:rPr lang="ja-JP" altLang="en-US" sz="26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移行する段階</a:t>
            </a:r>
            <a:r>
              <a:rPr lang="ja-JP" altLang="en-US" sz="26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</a:t>
            </a:r>
            <a:endParaRPr lang="en-US" altLang="ja-JP" sz="26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45720" indent="0">
              <a:buNone/>
            </a:pPr>
            <a:endParaRPr lang="ja-JP" altLang="en-US" sz="26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45720" indent="0">
              <a:buNone/>
            </a:pPr>
            <a:endParaRPr kumimoji="1" lang="ja-JP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F033BC05-FCD9-FECB-FDCB-0B3FDAA8B54D}"/>
              </a:ext>
            </a:extLst>
          </p:cNvPr>
          <p:cNvSpPr/>
          <p:nvPr/>
        </p:nvSpPr>
        <p:spPr>
          <a:xfrm>
            <a:off x="2116667" y="3808185"/>
            <a:ext cx="8116711" cy="6886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/>
              <a:t>『</a:t>
            </a:r>
            <a:r>
              <a:rPr kumimoji="1" lang="ja-JP" altLang="en-US" sz="2400" b="1" dirty="0"/>
              <a:t>ねっこ</a:t>
            </a:r>
            <a:r>
              <a:rPr kumimoji="1" lang="en-US" altLang="ja-JP" sz="2400" b="1" dirty="0"/>
              <a:t>』</a:t>
            </a:r>
            <a:r>
              <a:rPr kumimoji="1" lang="ja-JP" altLang="en-US" sz="2400" b="1" dirty="0"/>
              <a:t>を活用することにより実現</a:t>
            </a:r>
          </a:p>
        </p:txBody>
      </p:sp>
    </p:spTree>
    <p:extLst>
      <p:ext uri="{BB962C8B-B14F-4D97-AF65-F5344CB8AC3E}">
        <p14:creationId xmlns:p14="http://schemas.microsoft.com/office/powerpoint/2010/main" val="3068174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B1F8F7-C042-5F78-2DF7-851158866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989" y="440267"/>
            <a:ext cx="10315960" cy="5576711"/>
          </a:xfrm>
        </p:spPr>
        <p:txBody>
          <a:bodyPr/>
          <a:lstStyle/>
          <a:p>
            <a:pPr marL="45720" indent="0">
              <a:buNone/>
            </a:pPr>
            <a:r>
              <a:rPr kumimoji="1" lang="ja-JP" altLang="en-US" b="1" dirty="0"/>
              <a:t>６　単元（題材）の指導計画と評価計画</a:t>
            </a:r>
            <a:endParaRPr kumimoji="1" lang="en-US" altLang="ja-JP" b="1" dirty="0"/>
          </a:p>
          <a:p>
            <a:pPr marL="45720" indent="0">
              <a:buNone/>
            </a:pPr>
            <a:endParaRPr kumimoji="1" lang="ja-JP" altLang="en-US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68E9E0A0-80FB-2D43-92DE-0C2073E65D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011978"/>
              </p:ext>
            </p:extLst>
          </p:nvPr>
        </p:nvGraphicFramePr>
        <p:xfrm>
          <a:off x="531989" y="925690"/>
          <a:ext cx="11128022" cy="53409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2971">
                  <a:extLst>
                    <a:ext uri="{9D8B030D-6E8A-4147-A177-3AD203B41FA5}">
                      <a16:colId xmlns:a16="http://schemas.microsoft.com/office/drawing/2014/main" val="43525063"/>
                    </a:ext>
                  </a:extLst>
                </a:gridCol>
                <a:gridCol w="7519028">
                  <a:extLst>
                    <a:ext uri="{9D8B030D-6E8A-4147-A177-3AD203B41FA5}">
                      <a16:colId xmlns:a16="http://schemas.microsoft.com/office/drawing/2014/main" val="1793493798"/>
                    </a:ext>
                  </a:extLst>
                </a:gridCol>
                <a:gridCol w="2696023">
                  <a:extLst>
                    <a:ext uri="{9D8B030D-6E8A-4147-A177-3AD203B41FA5}">
                      <a16:colId xmlns:a16="http://schemas.microsoft.com/office/drawing/2014/main" val="2424606771"/>
                    </a:ext>
                  </a:extLst>
                </a:gridCol>
              </a:tblGrid>
              <a:tr h="248087">
                <a:tc>
                  <a:txBody>
                    <a:bodyPr/>
                    <a:lstStyle/>
                    <a:p>
                      <a:pPr algn="ctr"/>
                      <a:r>
                        <a:rPr lang="ja-JP" sz="1800" kern="100" dirty="0">
                          <a:effectLst/>
                        </a:rPr>
                        <a:t>時</a:t>
                      </a:r>
                      <a:endParaRPr lang="ja-JP" sz="1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087" marR="6808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800" kern="100">
                          <a:effectLst/>
                        </a:rPr>
                        <a:t>★目標　○学習内容　・学習活動</a:t>
                      </a:r>
                      <a:endParaRPr lang="ja-JP" sz="1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087" marR="6808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800" kern="100">
                          <a:effectLst/>
                        </a:rPr>
                        <a:t>■評価規準（評価方法）</a:t>
                      </a:r>
                      <a:endParaRPr lang="ja-JP" sz="1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087" marR="68087" marT="0" marB="0" anchor="ctr"/>
                </a:tc>
                <a:extLst>
                  <a:ext uri="{0D108BD9-81ED-4DB2-BD59-A6C34878D82A}">
                    <a16:rowId xmlns:a16="http://schemas.microsoft.com/office/drawing/2014/main" val="562044839"/>
                  </a:ext>
                </a:extLst>
              </a:tr>
              <a:tr h="496173"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第１時</a:t>
                      </a:r>
                      <a:endParaRPr lang="ja-JP" sz="1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087" marR="68087" marT="0" marB="0" vert="eaVert" anchor="ctr"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ja-JP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★一般的な国語辞書の構成、辞書のことばの並び方を知る。実際に自分で言葉を調べ、今度の学習に活かすきっかけにする。</a:t>
                      </a:r>
                      <a:endParaRPr lang="ja-JP" sz="1800" kern="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087" marR="68087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522871"/>
                  </a:ext>
                </a:extLst>
              </a:tr>
              <a:tr h="17366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○</a:t>
                      </a:r>
                      <a:r>
                        <a:rPr lang="ja-JP" sz="1800" kern="100" dirty="0">
                          <a:solidFill>
                            <a:srgbClr val="FF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国語辞書の構成</a:t>
                      </a:r>
                      <a:r>
                        <a:rPr lang="ja-JP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、</a:t>
                      </a:r>
                      <a:r>
                        <a:rPr lang="ja-JP" sz="1800" kern="100" dirty="0">
                          <a:solidFill>
                            <a:srgbClr val="FF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言葉の並び方</a:t>
                      </a:r>
                      <a:r>
                        <a:rPr lang="ja-JP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を知る。</a:t>
                      </a:r>
                    </a:p>
                    <a:p>
                      <a:pPr algn="just"/>
                      <a:r>
                        <a:rPr lang="ja-JP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・辞書の使い方の説明を聞く。（</a:t>
                      </a:r>
                      <a:r>
                        <a:rPr lang="en-US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PPT</a:t>
                      </a:r>
                      <a:r>
                        <a:rPr lang="ja-JP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、プロジェクター活用）</a:t>
                      </a:r>
                    </a:p>
                    <a:p>
                      <a:pPr algn="just"/>
                      <a:r>
                        <a:rPr lang="ja-JP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〇実際に自分で言葉を調べてみる</a:t>
                      </a:r>
                    </a:p>
                    <a:p>
                      <a:pPr algn="just"/>
                      <a:r>
                        <a:rPr lang="ja-JP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・各自ワークシートに教員が記入しておいたキーワードについて辞書を引き、ワークシートに意味、例文を書きこむ。</a:t>
                      </a:r>
                    </a:p>
                    <a:p>
                      <a:pPr algn="just"/>
                      <a:r>
                        <a:rPr lang="ja-JP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・調べた意味を発表する。</a:t>
                      </a:r>
                      <a:endParaRPr lang="ja-JP" sz="1800" kern="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087" marR="68087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■観察</a:t>
                      </a:r>
                    </a:p>
                    <a:p>
                      <a:pPr algn="just"/>
                      <a:r>
                        <a:rPr lang="en-US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 </a:t>
                      </a:r>
                      <a:endParaRPr lang="ja-JP" sz="1800" kern="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just"/>
                      <a:r>
                        <a:rPr lang="ja-JP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■ワークシート　</a:t>
                      </a:r>
                    </a:p>
                    <a:p>
                      <a:pPr algn="just"/>
                      <a:r>
                        <a:rPr lang="en-US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 </a:t>
                      </a:r>
                      <a:endParaRPr lang="ja-JP" sz="1800" kern="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just"/>
                      <a:r>
                        <a:rPr lang="en-US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 </a:t>
                      </a:r>
                      <a:endParaRPr lang="ja-JP" sz="1800" kern="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just"/>
                      <a:r>
                        <a:rPr lang="ja-JP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■発表</a:t>
                      </a:r>
                      <a:endParaRPr lang="ja-JP" sz="1800" kern="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087" marR="68087" marT="0" marB="0"/>
                </a:tc>
                <a:extLst>
                  <a:ext uri="{0D108BD9-81ED-4DB2-BD59-A6C34878D82A}">
                    <a16:rowId xmlns:a16="http://schemas.microsoft.com/office/drawing/2014/main" val="1808552999"/>
                  </a:ext>
                </a:extLst>
              </a:tr>
              <a:tr h="496173"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第２時</a:t>
                      </a:r>
                      <a:endParaRPr lang="ja-JP" sz="1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087" marR="68087" marT="0" marB="0" vert="eaVert" anchor="ctr"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ja-JP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★国語辞書引きを実践して使い方に慣れる。「</a:t>
                      </a:r>
                      <a:r>
                        <a:rPr lang="ja-JP" sz="1800" kern="100" dirty="0">
                          <a:solidFill>
                            <a:srgbClr val="FF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ねっこ</a:t>
                      </a:r>
                      <a:r>
                        <a:rPr lang="ja-JP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」を使用し、</a:t>
                      </a:r>
                      <a:r>
                        <a:rPr lang="ja-JP" sz="1800" kern="100" dirty="0">
                          <a:solidFill>
                            <a:srgbClr val="FF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形容詞のイメージを鮮明</a:t>
                      </a:r>
                      <a:r>
                        <a:rPr lang="ja-JP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にする。</a:t>
                      </a:r>
                      <a:r>
                        <a:rPr lang="ja-JP" sz="1800" kern="100" dirty="0">
                          <a:solidFill>
                            <a:srgbClr val="FF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翻訳アプリでの母語の意味との比較</a:t>
                      </a:r>
                      <a:r>
                        <a:rPr lang="ja-JP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を行う。</a:t>
                      </a:r>
                      <a:endParaRPr lang="ja-JP" sz="1800" kern="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087" marR="68087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856326"/>
                  </a:ext>
                </a:extLst>
              </a:tr>
              <a:tr h="223278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○自分が調べたい言葉など、国語辞書引きの実践をする。</a:t>
                      </a:r>
                    </a:p>
                    <a:p>
                      <a:pPr algn="just"/>
                      <a:r>
                        <a:rPr lang="ja-JP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・ワークシートの続きと、</a:t>
                      </a:r>
                      <a:r>
                        <a:rPr lang="ja-JP" altLang="en-US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単元教材</a:t>
                      </a:r>
                      <a:r>
                        <a:rPr lang="ja-JP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の中から自分が調べたい言葉と調べてみる。</a:t>
                      </a:r>
                    </a:p>
                    <a:p>
                      <a:pPr algn="just"/>
                      <a:r>
                        <a:rPr lang="ja-JP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○「</a:t>
                      </a:r>
                      <a:r>
                        <a:rPr lang="ja-JP" sz="1800" kern="100" dirty="0">
                          <a:solidFill>
                            <a:srgbClr val="FF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ねっこ</a:t>
                      </a:r>
                      <a:r>
                        <a:rPr lang="ja-JP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」を使用し、</a:t>
                      </a:r>
                      <a:r>
                        <a:rPr lang="ja-JP" sz="1800" kern="100" dirty="0">
                          <a:solidFill>
                            <a:srgbClr val="FF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形容詞のイメージを鮮明</a:t>
                      </a:r>
                      <a:r>
                        <a:rPr lang="ja-JP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にする。</a:t>
                      </a:r>
                    </a:p>
                    <a:p>
                      <a:pPr algn="just"/>
                      <a:r>
                        <a:rPr lang="ja-JP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</a:t>
                      </a:r>
                      <a:r>
                        <a:rPr lang="ja-JP" altLang="en-US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単元教材</a:t>
                      </a:r>
                      <a:r>
                        <a:rPr lang="ja-JP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にでてくる形容詞をいくつか「ねっこ」で調べ、言葉のイメージを広げる。</a:t>
                      </a:r>
                    </a:p>
                    <a:p>
                      <a:pPr algn="just"/>
                      <a:r>
                        <a:rPr lang="ja-JP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〇翻訳アプリでの母語の意味との比較を行う。</a:t>
                      </a:r>
                    </a:p>
                    <a:p>
                      <a:pPr algn="just"/>
                      <a:r>
                        <a:rPr lang="ja-JP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・普段自分が使用している翻訳アプリで母語の意味を調べ、日本語辞書、ねっこと比較する。</a:t>
                      </a:r>
                      <a:endParaRPr lang="ja-JP" sz="1800" kern="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087" marR="68087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■ワークシート　発表</a:t>
                      </a:r>
                    </a:p>
                    <a:p>
                      <a:pPr algn="just"/>
                      <a:r>
                        <a:rPr lang="en-US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 </a:t>
                      </a:r>
                      <a:endParaRPr lang="ja-JP" sz="1800" kern="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just"/>
                      <a:r>
                        <a:rPr lang="en-US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 </a:t>
                      </a:r>
                      <a:endParaRPr lang="ja-JP" sz="1800" kern="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just"/>
                      <a:r>
                        <a:rPr lang="ja-JP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■ワークシート</a:t>
                      </a:r>
                    </a:p>
                    <a:p>
                      <a:pPr algn="just"/>
                      <a:r>
                        <a:rPr lang="en-US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 </a:t>
                      </a:r>
                      <a:endParaRPr lang="ja-JP" sz="1800" kern="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just"/>
                      <a:r>
                        <a:rPr lang="en-US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 </a:t>
                      </a:r>
                      <a:endParaRPr lang="ja-JP" sz="1800" kern="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just"/>
                      <a:r>
                        <a:rPr lang="ja-JP" sz="1800" kern="1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■ワークシート　発表</a:t>
                      </a:r>
                      <a:endParaRPr lang="ja-JP" sz="1800" kern="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087" marR="68087" marT="0" marB="0"/>
                </a:tc>
                <a:extLst>
                  <a:ext uri="{0D108BD9-81ED-4DB2-BD59-A6C34878D82A}">
                    <a16:rowId xmlns:a16="http://schemas.microsoft.com/office/drawing/2014/main" val="1661365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39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C63A31-DAB1-CF01-DC07-9FD5ACEC7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30" y="435428"/>
            <a:ext cx="11916228" cy="135636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「</a:t>
            </a:r>
            <a:r>
              <a:rPr kumimoji="1" lang="ja-JP" altLang="en-US" sz="3600" dirty="0"/>
              <a:t>ねっこ」を使用した際の特徴</a:t>
            </a:r>
            <a:br>
              <a:rPr kumimoji="1" lang="en-US" altLang="ja-JP" sz="3600" dirty="0"/>
            </a:br>
            <a:r>
              <a:rPr kumimoji="1" lang="ja-JP" altLang="en-US" sz="3600" dirty="0"/>
              <a:t>　</a:t>
            </a:r>
            <a:r>
              <a:rPr kumimoji="1" lang="ja-JP" altLang="en-US" sz="3100" dirty="0"/>
              <a:t>①</a:t>
            </a:r>
            <a:r>
              <a:rPr kumimoji="1" lang="en-US" altLang="ja-JP" sz="31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N3</a:t>
            </a:r>
            <a:r>
              <a:rPr kumimoji="1" lang="ja-JP" altLang="en-US" sz="3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程度の語彙・文型を使用</a:t>
            </a:r>
            <a:r>
              <a:rPr lang="ja-JP" altLang="en-US" sz="3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し</a:t>
            </a:r>
            <a:r>
              <a:rPr kumimoji="1" lang="ja-JP" altLang="en-US" sz="3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r>
              <a:rPr kumimoji="1" lang="ja-JP" altLang="en-US" sz="31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生徒の負担が少ない</a:t>
            </a:r>
            <a:r>
              <a:rPr kumimoji="1" lang="ja-JP" altLang="en-US" sz="3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</a:t>
            </a:r>
            <a:br>
              <a:rPr kumimoji="1" lang="ja-JP" altLang="en-US" sz="3100" dirty="0"/>
            </a:br>
            <a:r>
              <a:rPr kumimoji="1" lang="ja-JP" altLang="en-US" sz="3100" dirty="0"/>
              <a:t>　②</a:t>
            </a:r>
            <a:r>
              <a:rPr lang="ja-JP" altLang="en-US" sz="3100" dirty="0"/>
              <a:t>類推しやすい例文で、</a:t>
            </a:r>
            <a:r>
              <a:rPr lang="ja-JP" altLang="en-US" sz="3100" dirty="0">
                <a:solidFill>
                  <a:srgbClr val="FF0000"/>
                </a:solidFill>
              </a:rPr>
              <a:t>語のイメージ・表現力</a:t>
            </a:r>
            <a:r>
              <a:rPr lang="ja-JP" altLang="en-US" sz="3100" dirty="0"/>
              <a:t>が広がる。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7BD895-0492-5566-CBA1-9A13BE93F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093444"/>
            <a:ext cx="11237685" cy="4329127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ja-JP" altLang="en-US" sz="2400" b="1" dirty="0">
                <a:solidFill>
                  <a:schemeClr val="bg2">
                    <a:lumMod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単元教材に出てくる語の例①</a:t>
            </a:r>
            <a:br>
              <a:rPr lang="en-US" altLang="ja-JP" sz="2400" b="1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</a:br>
            <a:r>
              <a:rPr lang="ja-JP" altLang="en-US" sz="2400" b="1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lang="ja-JP" altLang="en-US" sz="2400" b="1" dirty="0">
                <a:solidFill>
                  <a:schemeClr val="bg2">
                    <a:lumMod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「“</a:t>
            </a:r>
            <a:r>
              <a:rPr lang="ja-JP" altLang="en-US" sz="2400" b="1" dirty="0">
                <a:solidFill>
                  <a:schemeClr val="accent1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静かに</a:t>
            </a:r>
            <a:r>
              <a:rPr lang="ja-JP" altLang="en-US" sz="2400" b="1" dirty="0">
                <a:solidFill>
                  <a:schemeClr val="bg2">
                    <a:lumMod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”緊張が高まりながら、やがて水受けがいっぱいになる」（</a:t>
            </a:r>
            <a:r>
              <a:rPr lang="en-US" altLang="ja-JP" sz="2400" b="1" dirty="0">
                <a:solidFill>
                  <a:schemeClr val="bg2">
                    <a:lumMod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『</a:t>
            </a:r>
            <a:r>
              <a:rPr lang="ja-JP" altLang="en-US" sz="2400" b="1" dirty="0">
                <a:solidFill>
                  <a:schemeClr val="bg2">
                    <a:lumMod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水の東西</a:t>
            </a:r>
            <a:r>
              <a:rPr lang="en-US" altLang="ja-JP" sz="2400" b="1" dirty="0">
                <a:solidFill>
                  <a:schemeClr val="bg2">
                    <a:lumMod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』</a:t>
            </a:r>
            <a:r>
              <a:rPr lang="ja-JP" altLang="en-US" sz="2400" b="1" dirty="0">
                <a:solidFill>
                  <a:schemeClr val="bg2">
                    <a:lumMod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より）</a:t>
            </a:r>
            <a:endParaRPr lang="en-US" altLang="ja-JP" sz="2400" b="1" dirty="0">
              <a:solidFill>
                <a:schemeClr val="bg2">
                  <a:lumMod val="25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45720" indent="0">
              <a:buNone/>
            </a:pPr>
            <a:r>
              <a:rPr kumimoji="1"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◆一般的な国語辞書</a:t>
            </a:r>
          </a:p>
          <a:p>
            <a:pPr marL="45720" indent="0">
              <a:buNone/>
            </a:pPr>
            <a:r>
              <a:rPr kumimoji="1"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静か①物音がしないで、ひっそりとしている様子。例）静かな夜。　</a:t>
            </a:r>
            <a:r>
              <a:rPr kumimoji="1" lang="ja-JP" altLang="en-US" sz="2400" u="sng" dirty="0">
                <a:solidFill>
                  <a:schemeClr val="accent5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②動きが穏やかな</a:t>
            </a:r>
            <a:endParaRPr kumimoji="1" lang="en-US" altLang="ja-JP" sz="2400" u="sng" dirty="0">
              <a:solidFill>
                <a:schemeClr val="accent5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accent5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</a:t>
            </a:r>
            <a:r>
              <a:rPr lang="ja-JP" altLang="en-US" sz="2400" u="sng" dirty="0">
                <a:solidFill>
                  <a:schemeClr val="accent5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2400" u="sng" dirty="0">
                <a:solidFill>
                  <a:schemeClr val="accent5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様子。</a:t>
            </a:r>
            <a:r>
              <a:rPr lang="ja-JP" altLang="en-US" sz="2400" dirty="0">
                <a:solidFill>
                  <a:schemeClr val="accent5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例）波が静かだ。　</a:t>
            </a:r>
            <a:r>
              <a:rPr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　</a:t>
            </a:r>
            <a:r>
              <a:rPr lang="ja-JP" altLang="en-US" sz="2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ひっそり級外　　　動き</a:t>
            </a:r>
            <a:r>
              <a:rPr lang="en-US" altLang="ja-JP" sz="2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N1</a:t>
            </a:r>
            <a:r>
              <a:rPr lang="ja-JP" altLang="en-US" sz="2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endParaRPr kumimoji="1" lang="en-US" altLang="ja-JP" sz="2400" dirty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45720" indent="0">
              <a:buNone/>
            </a:pPr>
            <a:r>
              <a:rPr kumimoji="1"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◆ねっこ</a:t>
            </a:r>
            <a:endParaRPr kumimoji="1" lang="en-US" altLang="ja-JP" sz="24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静か①「静か」は、音や声がしないという意味です。　</a:t>
            </a:r>
            <a:r>
              <a:rPr lang="ja-JP" altLang="en-US" sz="2400" u="sng" dirty="0">
                <a:solidFill>
                  <a:schemeClr val="accent5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②「静か」は、動きが少ないと</a:t>
            </a:r>
            <a:endParaRPr lang="en-US" altLang="ja-JP" sz="2400" u="sng" dirty="0">
              <a:solidFill>
                <a:schemeClr val="accent5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accent5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</a:t>
            </a:r>
            <a:r>
              <a:rPr lang="ja-JP" altLang="en-US" sz="2400" u="sng" dirty="0">
                <a:solidFill>
                  <a:schemeClr val="accent5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いう意味です。</a:t>
            </a:r>
            <a:r>
              <a:rPr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例）いつもは寝ながらよく動く子供が、今日は静かに眠っている。　　</a:t>
            </a:r>
            <a:endParaRPr lang="en-US" altLang="ja-JP" sz="24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45720" indent="0">
              <a:buNone/>
            </a:pPr>
            <a:r>
              <a:rPr kumimoji="1"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　　　　　　　　　　　　　　　　　　　　　　　　　　　　　　</a:t>
            </a:r>
            <a:r>
              <a:rPr kumimoji="1" lang="en-US" altLang="ja-JP" sz="2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N1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動き　　</a:t>
            </a:r>
            <a:endParaRPr kumimoji="1" lang="en-US" altLang="ja-JP" sz="24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2C97B9D-93BE-F2A6-F54F-C1DFF3132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5199" y="771608"/>
            <a:ext cx="1846943" cy="128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95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B5F89B4-347A-C29A-02B1-2F0A88838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244" y="612422"/>
            <a:ext cx="11116734" cy="6093178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ja-JP" altLang="en-US" sz="2400" b="1" dirty="0">
                <a:solidFill>
                  <a:schemeClr val="bg2">
                    <a:lumMod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単元教材に出てくる語の例②</a:t>
            </a:r>
            <a:br>
              <a:rPr lang="en-US" altLang="ja-JP" sz="2400" b="1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</a:br>
            <a:r>
              <a:rPr lang="ja-JP" altLang="en-US" sz="2400" b="1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lang="ja-JP" altLang="en-US" sz="2400" b="1" dirty="0">
                <a:solidFill>
                  <a:schemeClr val="bg2">
                    <a:lumMod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「こおんと、くぐもった“</a:t>
            </a: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優しい</a:t>
            </a:r>
            <a:r>
              <a:rPr lang="ja-JP" altLang="en-US" sz="2400" b="1" dirty="0">
                <a:solidFill>
                  <a:schemeClr val="bg2">
                    <a:lumMod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”音を立てるのである」（</a:t>
            </a:r>
            <a:r>
              <a:rPr lang="en-US" altLang="ja-JP" sz="2400" b="1" dirty="0">
                <a:solidFill>
                  <a:schemeClr val="bg2">
                    <a:lumMod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『</a:t>
            </a:r>
            <a:r>
              <a:rPr lang="ja-JP" altLang="en-US" sz="2400" b="1" dirty="0">
                <a:solidFill>
                  <a:schemeClr val="bg2">
                    <a:lumMod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水の東西</a:t>
            </a:r>
            <a:r>
              <a:rPr lang="en-US" altLang="ja-JP" sz="2400" b="1" dirty="0">
                <a:solidFill>
                  <a:schemeClr val="bg2">
                    <a:lumMod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』</a:t>
            </a:r>
            <a:r>
              <a:rPr lang="ja-JP" altLang="en-US" sz="2400" b="1" dirty="0">
                <a:solidFill>
                  <a:schemeClr val="bg2">
                    <a:lumMod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より）</a:t>
            </a:r>
            <a:endParaRPr lang="en-US" altLang="ja-JP" sz="2400" b="1" dirty="0">
              <a:solidFill>
                <a:schemeClr val="bg2">
                  <a:lumMod val="25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45720" indent="0">
              <a:buNone/>
            </a:pPr>
            <a:r>
              <a:rPr kumimoji="1" lang="ja-JP" altLang="en-US" sz="2400" dirty="0">
                <a:solidFill>
                  <a:schemeClr val="accent5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◆</a:t>
            </a:r>
            <a:r>
              <a:rPr kumimoji="1"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一般的な国語辞書</a:t>
            </a:r>
          </a:p>
          <a:p>
            <a:pPr marL="45720" indent="0">
              <a:buNone/>
            </a:pPr>
            <a:r>
              <a:rPr kumimoji="1"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優しい①穏やかでおとなしい。例）人柄が優しい。　②上品でうつくしい。例）優しい</a:t>
            </a:r>
            <a:endParaRPr lang="en-US" altLang="ja-JP" sz="24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 姿。　③思いやりがある。例）優しいことばをかける。</a:t>
            </a:r>
          </a:p>
          <a:p>
            <a:pPr marL="45720" indent="0">
              <a:buNone/>
            </a:pPr>
            <a:r>
              <a:rPr lang="ja-JP" altLang="en-US" sz="2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                                 　　　　おとなしい</a:t>
            </a:r>
            <a:r>
              <a:rPr lang="en-US" altLang="ja-JP" sz="2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N2</a:t>
            </a:r>
            <a:r>
              <a:rPr lang="ja-JP" altLang="en-US" sz="2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人柄</a:t>
            </a:r>
            <a:r>
              <a:rPr lang="en-US" altLang="ja-JP" sz="2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N1</a:t>
            </a:r>
            <a:r>
              <a:rPr lang="ja-JP" altLang="en-US" sz="2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上品</a:t>
            </a:r>
            <a:r>
              <a:rPr lang="en-US" altLang="ja-JP" sz="2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N2/3</a:t>
            </a:r>
            <a:r>
              <a:rPr lang="ja-JP" altLang="en-US" sz="2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思いやり級外</a:t>
            </a:r>
            <a:endParaRPr lang="en-US" altLang="ja-JP" sz="2400" dirty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45720" indent="0">
              <a:buNone/>
            </a:pPr>
            <a:endParaRPr kumimoji="1" lang="en-US" altLang="ja-JP" sz="24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45720" indent="0">
              <a:buNone/>
            </a:pPr>
            <a:r>
              <a:rPr kumimoji="1" lang="ja-JP" altLang="en-US" sz="2400" dirty="0">
                <a:solidFill>
                  <a:schemeClr val="accent5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◆</a:t>
            </a:r>
            <a:r>
              <a:rPr kumimoji="1"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ねっこ①「優しい」は、他の人に親切だという意味です。例）失敗して落ち込んでいたとき、</a:t>
            </a:r>
            <a:endParaRPr kumimoji="1" lang="en-US" altLang="ja-JP" sz="24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</a:t>
            </a:r>
            <a:r>
              <a:rPr kumimoji="1"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「失敗は誰にでもあるから気にするな」と上司が優しい言葉をかけてくれた。」　</a:t>
            </a:r>
          </a:p>
          <a:p>
            <a:pPr marL="45720" indent="0">
              <a:buNone/>
            </a:pPr>
            <a:r>
              <a:rPr kumimoji="1"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　　　　　　　　　　　　　　　　　　　　　　　　　　　　　　　　　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落ち込む</a:t>
            </a:r>
            <a:r>
              <a:rPr kumimoji="1" lang="en-US" altLang="ja-JP" sz="2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N1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上司</a:t>
            </a:r>
            <a:r>
              <a:rPr kumimoji="1" lang="en-US" altLang="ja-JP" sz="2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N1</a:t>
            </a:r>
          </a:p>
          <a:p>
            <a:pPr marL="45720" indent="0">
              <a:buNone/>
            </a:pPr>
            <a:r>
              <a:rPr kumimoji="1"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</a:t>
            </a:r>
            <a:r>
              <a:rPr kumimoji="1" lang="en-US" altLang="ja-JP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②</a:t>
            </a:r>
            <a:r>
              <a:rPr kumimoji="1"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「優しい」は、</a:t>
            </a:r>
            <a:r>
              <a:rPr kumimoji="1" lang="ja-JP" altLang="en-US" sz="2400" u="sng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雰囲気が落ち着いていておとなしい</a:t>
            </a:r>
            <a:r>
              <a:rPr kumimoji="1"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という意味です。例）子どもの頃、</a:t>
            </a:r>
            <a:endParaRPr kumimoji="1" lang="en-US" altLang="ja-JP" sz="24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</a:t>
            </a:r>
            <a:r>
              <a:rPr kumimoji="1"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夜寝る前には、いつも父や母が</a:t>
            </a:r>
            <a:r>
              <a:rPr kumimoji="1" lang="ja-JP" altLang="en-US" sz="2400" u="sng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優しい声で絵本を読んでくれた</a:t>
            </a:r>
            <a:r>
              <a:rPr kumimoji="1"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</a:t>
            </a:r>
            <a:endParaRPr kumimoji="1" lang="en-US" altLang="ja-JP" sz="24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　　　　　　　　　　　　　　　　　　　　　　　　　　　　　　　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絵本</a:t>
            </a:r>
            <a:r>
              <a:rPr kumimoji="1" lang="en-US" altLang="ja-JP" sz="2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N1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kumimoji="1" lang="en-US" altLang="ja-JP" sz="2400" dirty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45720" indent="0">
              <a:buNone/>
            </a:pPr>
            <a:endParaRPr kumimoji="1" lang="en-US" altLang="ja-JP" sz="24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0AAB62A-1B4C-A022-DF87-1FDFB099E0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2886" y="479425"/>
            <a:ext cx="1892092" cy="1315508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487762C9-E954-42E7-AD5F-E76D56B642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7510" y="6006687"/>
            <a:ext cx="3724979" cy="74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594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B161B9-F739-8E40-BCE7-802AFFE52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参考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21656F7-156D-2681-7BEC-EE679B483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chemeClr val="tx2">
                    <a:lumMod val="75000"/>
                  </a:schemeClr>
                </a:solidFill>
              </a:rPr>
              <a:t>新学習指導要領に対応した学習評価</a:t>
            </a:r>
            <a:r>
              <a:rPr kumimoji="1" lang="en-US" altLang="ja-JP" dirty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kumimoji="1" lang="ja-JP" altLang="en-US" dirty="0">
                <a:solidFill>
                  <a:schemeClr val="tx2">
                    <a:lumMod val="75000"/>
                  </a:schemeClr>
                </a:solidFill>
              </a:rPr>
              <a:t>高等学校編</a:t>
            </a:r>
            <a:r>
              <a:rPr kumimoji="1" lang="en-US" altLang="ja-JP" dirty="0">
                <a:solidFill>
                  <a:schemeClr val="tx2">
                    <a:lumMod val="75000"/>
                  </a:schemeClr>
                </a:solidFill>
              </a:rPr>
              <a:t>) https://www.nits.go.jp/materials/youryou/files/034_001.pdf</a:t>
            </a:r>
            <a:r>
              <a:rPr kumimoji="1" lang="ja-JP" altLang="en-US" dirty="0">
                <a:solidFill>
                  <a:schemeClr val="tx2">
                    <a:lumMod val="75000"/>
                  </a:schemeClr>
                </a:solidFill>
              </a:rPr>
              <a:t>（アクセス日</a:t>
            </a:r>
            <a:r>
              <a:rPr kumimoji="1" lang="en-US" altLang="ja-JP" dirty="0">
                <a:solidFill>
                  <a:schemeClr val="tx2">
                    <a:lumMod val="75000"/>
                  </a:schemeClr>
                </a:solidFill>
              </a:rPr>
              <a:t>2022/5/1</a:t>
            </a:r>
            <a:r>
              <a:rPr kumimoji="1" lang="ja-JP" altLang="en-US" dirty="0">
                <a:solidFill>
                  <a:schemeClr val="tx2">
                    <a:lumMod val="75000"/>
                  </a:schemeClr>
                </a:solidFill>
              </a:rPr>
              <a:t>）</a:t>
            </a:r>
          </a:p>
          <a:p>
            <a:r>
              <a:rPr kumimoji="1" lang="ja-JP" altLang="en-US" dirty="0">
                <a:solidFill>
                  <a:schemeClr val="tx2">
                    <a:lumMod val="75000"/>
                  </a:schemeClr>
                </a:solidFill>
              </a:rPr>
              <a:t>鈴木智美</a:t>
            </a:r>
            <a:r>
              <a:rPr kumimoji="1" lang="en-US" altLang="ja-JP" dirty="0">
                <a:solidFill>
                  <a:schemeClr val="tx2">
                    <a:lumMod val="75000"/>
                  </a:schemeClr>
                </a:solidFill>
              </a:rPr>
              <a:t>(2014)</a:t>
            </a:r>
            <a:r>
              <a:rPr kumimoji="1" lang="ja-JP" altLang="en-US" dirty="0">
                <a:solidFill>
                  <a:schemeClr val="tx2">
                    <a:lumMod val="75000"/>
                  </a:schemeClr>
                </a:solidFill>
              </a:rPr>
              <a:t>「中上級日本語学習者の作文過程における辞書使用ー辞書使用の詳細を可視化するデータベース作成に向けて」東京外国語大学留学生日本語教育センター論集</a:t>
            </a:r>
            <a:r>
              <a:rPr kumimoji="1" lang="en-US" altLang="ja-JP" dirty="0">
                <a:solidFill>
                  <a:schemeClr val="tx2">
                    <a:lumMod val="75000"/>
                  </a:schemeClr>
                </a:solidFill>
              </a:rPr>
              <a:t>40</a:t>
            </a:r>
            <a:r>
              <a:rPr kumimoji="1" lang="ja-JP" altLang="en-US" dirty="0">
                <a:solidFill>
                  <a:schemeClr val="tx2">
                    <a:lumMod val="75000"/>
                  </a:schemeClr>
                </a:solidFill>
              </a:rPr>
              <a:t>：</a:t>
            </a:r>
            <a:r>
              <a:rPr kumimoji="1" lang="en-US" altLang="ja-JP" dirty="0">
                <a:solidFill>
                  <a:schemeClr val="tx2">
                    <a:lumMod val="75000"/>
                  </a:schemeClr>
                </a:solidFill>
              </a:rPr>
              <a:t>15</a:t>
            </a:r>
            <a:r>
              <a:rPr kumimoji="1" lang="ja-JP" altLang="en-US" dirty="0">
                <a:solidFill>
                  <a:schemeClr val="tx2">
                    <a:lumMod val="75000"/>
                  </a:schemeClr>
                </a:solidFill>
              </a:rPr>
              <a:t>～</a:t>
            </a:r>
            <a:r>
              <a:rPr kumimoji="1" lang="en-US" altLang="ja-JP" dirty="0">
                <a:solidFill>
                  <a:schemeClr val="tx2">
                    <a:lumMod val="75000"/>
                  </a:schemeClr>
                </a:solidFill>
              </a:rPr>
              <a:t>33</a:t>
            </a:r>
          </a:p>
          <a:p>
            <a:r>
              <a:rPr kumimoji="1" lang="ja-JP" altLang="en-US" dirty="0">
                <a:solidFill>
                  <a:schemeClr val="tx2">
                    <a:lumMod val="75000"/>
                  </a:schemeClr>
                </a:solidFill>
              </a:rPr>
              <a:t>ネコ好きな学校の先生の日常「</a:t>
            </a:r>
            <a:r>
              <a:rPr kumimoji="1" lang="en-US" altLang="ja-JP" dirty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kumimoji="1" lang="ja-JP" altLang="en-US" dirty="0">
                <a:solidFill>
                  <a:schemeClr val="tx2">
                    <a:lumMod val="75000"/>
                  </a:schemeClr>
                </a:solidFill>
              </a:rPr>
              <a:t>年国語「国語辞典の使い方」はテンポよくスライドを見せて感覚をつかむ」</a:t>
            </a:r>
            <a:r>
              <a:rPr kumimoji="1" lang="en-US" altLang="ja-JP" dirty="0">
                <a:solidFill>
                  <a:schemeClr val="tx2">
                    <a:lumMod val="75000"/>
                  </a:schemeClr>
                </a:solidFill>
              </a:rPr>
              <a:t>https://kuronekoneko.com/kokugozitentukaikata1/</a:t>
            </a:r>
            <a:r>
              <a:rPr kumimoji="1" lang="ja-JP" altLang="en-US" dirty="0">
                <a:solidFill>
                  <a:schemeClr val="tx2">
                    <a:lumMod val="75000"/>
                  </a:schemeClr>
                </a:solidFill>
              </a:rPr>
              <a:t>（アクセス日</a:t>
            </a:r>
            <a:r>
              <a:rPr kumimoji="1" lang="en-US" altLang="ja-JP" dirty="0">
                <a:solidFill>
                  <a:schemeClr val="tx2">
                    <a:lumMod val="75000"/>
                  </a:schemeClr>
                </a:solidFill>
              </a:rPr>
              <a:t>2022/3/16</a:t>
            </a:r>
            <a:r>
              <a:rPr kumimoji="1" lang="ja-JP" altLang="en-US" dirty="0">
                <a:solidFill>
                  <a:schemeClr val="tx2">
                    <a:lumMod val="75000"/>
                  </a:schemeClr>
                </a:solidFill>
              </a:rPr>
              <a:t>）</a:t>
            </a:r>
          </a:p>
          <a:p>
            <a:r>
              <a:rPr kumimoji="1" lang="ja-JP" altLang="en-US" dirty="0">
                <a:solidFill>
                  <a:schemeClr val="tx2">
                    <a:lumMod val="75000"/>
                  </a:schemeClr>
                </a:solidFill>
              </a:rPr>
              <a:t>新学習指導要領対応指導案の書き方やポイント、作成手順まとめ</a:t>
            </a:r>
            <a:r>
              <a:rPr kumimoji="1" lang="en-US" altLang="ja-JP" dirty="0">
                <a:solidFill>
                  <a:schemeClr val="tx2">
                    <a:lumMod val="75000"/>
                  </a:schemeClr>
                </a:solidFill>
              </a:rPr>
              <a:t>https://meryteacher.com/shidouankakikata/</a:t>
            </a:r>
            <a:r>
              <a:rPr kumimoji="1" lang="ja-JP" altLang="en-US" dirty="0">
                <a:solidFill>
                  <a:schemeClr val="tx2">
                    <a:lumMod val="75000"/>
                  </a:schemeClr>
                </a:solidFill>
              </a:rPr>
              <a:t>　（アクセス日</a:t>
            </a:r>
            <a:r>
              <a:rPr kumimoji="1" lang="en-US" altLang="ja-JP" dirty="0">
                <a:solidFill>
                  <a:schemeClr val="tx2">
                    <a:lumMod val="75000"/>
                  </a:schemeClr>
                </a:solidFill>
              </a:rPr>
              <a:t>2022/5/14</a:t>
            </a:r>
            <a:r>
              <a:rPr kumimoji="1" lang="ja-JP" altLang="en-US" dirty="0">
                <a:solidFill>
                  <a:schemeClr val="tx2">
                    <a:lumMod val="75000"/>
                  </a:schemeClr>
                </a:solidFill>
              </a:rPr>
              <a:t>）</a:t>
            </a:r>
          </a:p>
          <a:p>
            <a:endParaRPr kumimoji="1"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684208"/>
      </p:ext>
    </p:extLst>
  </p:cSld>
  <p:clrMapOvr>
    <a:masterClrMapping/>
  </p:clrMapOvr>
</p:sld>
</file>

<file path=ppt/theme/theme1.xml><?xml version="1.0" encoding="utf-8"?>
<a:theme xmlns:a="http://schemas.openxmlformats.org/drawingml/2006/main" name="基礎">
  <a:themeElements>
    <a:clrScheme name="基礎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基礎</Template>
  <TotalTime>153</TotalTime>
  <Words>1235</Words>
  <Application>Microsoft Office PowerPoint</Application>
  <PresentationFormat>ワイド画面</PresentationFormat>
  <Paragraphs>94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UD デジタル 教科書体 NK-R</vt:lpstr>
      <vt:lpstr>游明朝</vt:lpstr>
      <vt:lpstr>Corbel</vt:lpstr>
      <vt:lpstr>基礎</vt:lpstr>
      <vt:lpstr>国語辞書と「ねっこ」を使用した 日本語指導が必要な高校生向け授業案</vt:lpstr>
      <vt:lpstr>はじめに</vt:lpstr>
      <vt:lpstr>指導案</vt:lpstr>
      <vt:lpstr>PowerPoint プレゼンテーション</vt:lpstr>
      <vt:lpstr>PowerPoint プレゼンテーション</vt:lpstr>
      <vt:lpstr>「ねっこ」を使用した際の特徴 　①N3程度の語彙・文型を使用し、生徒の負担が少ない。 　②類推しやすい例文で、語のイメージ・表現力が広がる。</vt:lpstr>
      <vt:lpstr>PowerPoint プレゼンテーション</vt:lpstr>
      <vt:lpstr>参考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国語辞書を使用した 外国籍高校生向け授業案</dc:title>
  <dc:creator>斎藤 里美</dc:creator>
  <cp:lastModifiedBy>斎藤 里美</cp:lastModifiedBy>
  <cp:revision>51</cp:revision>
  <cp:lastPrinted>2022-05-21T06:37:48Z</cp:lastPrinted>
  <dcterms:created xsi:type="dcterms:W3CDTF">2022-05-15T15:17:34Z</dcterms:created>
  <dcterms:modified xsi:type="dcterms:W3CDTF">2022-05-21T06:45:10Z</dcterms:modified>
</cp:coreProperties>
</file>