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80" r:id="rId2"/>
    <p:sldId id="339" r:id="rId3"/>
    <p:sldId id="266" r:id="rId4"/>
    <p:sldId id="340" r:id="rId5"/>
    <p:sldId id="274" r:id="rId6"/>
    <p:sldId id="276" r:id="rId7"/>
    <p:sldId id="277" r:id="rId8"/>
    <p:sldId id="312" r:id="rId9"/>
    <p:sldId id="311" r:id="rId10"/>
    <p:sldId id="313" r:id="rId11"/>
    <p:sldId id="329" r:id="rId12"/>
    <p:sldId id="317" r:id="rId13"/>
    <p:sldId id="316" r:id="rId14"/>
    <p:sldId id="314" r:id="rId15"/>
    <p:sldId id="288" r:id="rId16"/>
    <p:sldId id="321" r:id="rId17"/>
    <p:sldId id="319" r:id="rId18"/>
    <p:sldId id="290" r:id="rId19"/>
    <p:sldId id="320" r:id="rId20"/>
    <p:sldId id="318" r:id="rId21"/>
    <p:sldId id="291" r:id="rId22"/>
    <p:sldId id="325" r:id="rId23"/>
    <p:sldId id="327" r:id="rId24"/>
    <p:sldId id="328" r:id="rId25"/>
    <p:sldId id="326" r:id="rId26"/>
    <p:sldId id="330" r:id="rId27"/>
    <p:sldId id="331" r:id="rId28"/>
    <p:sldId id="299" r:id="rId29"/>
    <p:sldId id="332" r:id="rId30"/>
    <p:sldId id="333" r:id="rId31"/>
    <p:sldId id="301" r:id="rId32"/>
    <p:sldId id="315" r:id="rId33"/>
    <p:sldId id="334" r:id="rId34"/>
    <p:sldId id="303" r:id="rId35"/>
    <p:sldId id="302" r:id="rId36"/>
    <p:sldId id="335" r:id="rId37"/>
    <p:sldId id="337" r:id="rId38"/>
    <p:sldId id="304" r:id="rId39"/>
    <p:sldId id="338" r:id="rId40"/>
    <p:sldId id="306" r:id="rId41"/>
    <p:sldId id="307" r:id="rId42"/>
    <p:sldId id="336" r:id="rId43"/>
    <p:sldId id="308" r:id="rId44"/>
    <p:sldId id="310" r:id="rId45"/>
  </p:sldIdLst>
  <p:sldSz cx="12192000" cy="6858000"/>
  <p:notesSz cx="6858000" cy="9144000"/>
  <p:defaultTextStyle>
    <a:defPPr>
      <a:defRPr lang="ja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2D0"/>
    <a:srgbClr val="FF8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37"/>
    <p:restoredTop sz="94579"/>
  </p:normalViewPr>
  <p:slideViewPr>
    <p:cSldViewPr snapToGrid="0" snapToObjects="1">
      <p:cViewPr varScale="1">
        <p:scale>
          <a:sx n="54" d="100"/>
          <a:sy n="54" d="100"/>
        </p:scale>
        <p:origin x="224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DE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5B997-AFD3-6743-B39C-823C362B19AB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DE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DE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4FD6F-6A03-FF4B-86F0-9CF73FA81720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3398442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DE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C4FD6F-6A03-FF4B-86F0-9CF73FA81720}" type="slidenum">
              <a:rPr kumimoji="1" lang="ja-DE" altLang="en-US" smtClean="0"/>
              <a:t>5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3511217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DE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A29EC8-6608-4345-892C-466F43273F1C}" type="slidenum">
              <a:rPr kumimoji="1" lang="ja-DE" altLang="en-US" smtClean="0"/>
              <a:t>38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2251193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9091C3-5F41-C249-93B1-A959D49E73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2660C99-6668-F941-9AE2-58F4DAB5C0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D61E52-8096-B843-B20E-FC9548B07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93B8EE-3253-3348-9DD8-899E06DB3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DA072B-6CA8-5C48-B9F3-B42A62C34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4012298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12761-D3ED-0A4D-B540-462271EDB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E01ED1-B637-C543-ACA3-E77B1E2A9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34A02F-718E-7941-8E98-E6565EC16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35AD48-954C-0A42-947E-C35EE3E1E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78F327-15B7-4B40-93F3-4F2E95725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387977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65EFF73-BB17-9A4F-A28C-6272C1F9A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42D7D4-F42C-E74B-B057-68EF44932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B73B50-DD8A-D749-B030-2BB62F9F9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FD3194-15E9-0C48-BBDF-26139E47D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84EBCC-8F2F-E04E-9091-6874EB25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12795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BB4EF8-A4E5-B34F-A595-9A4E2C703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C661AA-0994-2341-A90E-89D9CA428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570E60-1B4F-7B45-8430-409F584C5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328ACA-6221-B747-8FBF-190E7EE78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1ADED3-3ECA-8545-ADD8-C006625E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64021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FF9239-181B-4B49-8EA4-EA7F5BCD6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5D1D36-7EC4-3B4A-B2E3-13EDC50E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E8C20D-FCD7-644E-95C1-0CA7A16B3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58E172-B8D8-0248-834F-9EF10CE95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17A2D0-F0C7-F444-988B-376D7A48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87292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582A7B-EBA3-414D-B548-92CBFFBE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8A725D-4AEE-0442-9461-3BCF48199A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37E602-B4FF-AF41-9961-23810914E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D584CB-C164-C24A-BB30-B23EFAB90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50917A-AD07-C94B-8661-9B8E62E0F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B3C6006-E08F-FB41-A04A-5CBAE4E7C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206768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E00BF1-F65E-5347-A795-A4DA547FF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F1E2D0-D754-4741-91E3-75F3BEB1C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3B61131-FC26-594A-955D-BDBE495B8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D5655D9-739B-E848-A43F-9994320229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09543A3-CF30-E647-8C1F-F3A5A1CD1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BD04F70-F320-BD4F-BC35-6032B75E9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E90AEFA-1A09-B44A-8115-ACF550B44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D784C16-1786-6746-A94E-CCD05DD7C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119630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81CAF8-DD6F-034F-9BFF-838753B46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39A454-6F40-B44A-8D52-503A4CC9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289B00F-5066-244C-A64D-BDC8148AC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43E3D8D-B7B9-184E-95A6-D715CE91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223850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AA57747-782A-8D46-B6CD-5C0AAD152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F3A6AF4-502C-0745-8178-B3052F81E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DECB0E2-B220-684A-92E3-959356EF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416334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0753FC-1359-D845-8F49-EC1B41A04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489025-8299-B849-B04D-F7CBF3769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8E37CBC-270D-C545-8E7A-79589BC3B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9A344A8-AD6A-A948-9FFE-D3757A0E7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799063-E450-024C-9378-905B3A107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9240F1-FB9E-1D48-9D62-F69A880E1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1984202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B927B-7E3D-B947-994F-D9658024E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6166691-9403-3B47-8765-EDD3853D99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DE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C26E01-ECF0-E547-A451-385B9DFED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2BAE4D0-50C9-574A-92F7-7012068E5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BA766-E5B0-8645-8CEB-45FE774AC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DE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1A98D2-4794-E64A-97FB-DAFBAC14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204363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4F19394-B1B3-8C46-98EF-4AEDF8E38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DE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1F193A-7FC0-E04A-9793-77A985E8B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DE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BAAF6C-82D9-FE4D-8CF4-726C67A9F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01227-3D10-A34A-89F2-507724C69D1D}" type="datetimeFigureOut">
              <a:rPr kumimoji="1" lang="ja-DE" altLang="en-US" smtClean="0"/>
              <a:t>2021/10/20</a:t>
            </a:fld>
            <a:endParaRPr kumimoji="1" lang="ja-DE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5031D6-F4EA-9E4D-AD42-356F9C017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DE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1C42C0-7A11-A84C-A41F-D685D741C6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B94A3-0EFF-B548-B3A5-0B5B4D03E84B}" type="slidenum">
              <a:rPr kumimoji="1" lang="ja-DE" altLang="en-US" smtClean="0"/>
              <a:t>‹#›</a:t>
            </a:fld>
            <a:endParaRPr kumimoji="1" lang="ja-DE" altLang="en-US"/>
          </a:p>
        </p:txBody>
      </p:sp>
    </p:spTree>
    <p:extLst>
      <p:ext uri="{BB962C8B-B14F-4D97-AF65-F5344CB8AC3E}">
        <p14:creationId xmlns:p14="http://schemas.microsoft.com/office/powerpoint/2010/main" val="3398478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A7D88-D027-B24F-B5DC-F02D687C0C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96123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/>
              <a:t>　　　</a:t>
            </a:r>
            <a:r>
              <a:rPr kumimoji="1" lang="de-DE" altLang="ja-DE" dirty="0"/>
              <a:t>Agenda 1</a:t>
            </a:r>
            <a:endParaRPr kumimoji="1" lang="ja-DE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13683C-4316-EF43-A64A-BE38C0C34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432" y="2969082"/>
            <a:ext cx="9144000" cy="2658805"/>
          </a:xfrm>
        </p:spPr>
        <p:txBody>
          <a:bodyPr>
            <a:normAutofit/>
          </a:bodyPr>
          <a:lstStyle/>
          <a:p>
            <a:r>
              <a:rPr kumimoji="1" lang="ja-DE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アゲンダ </a:t>
            </a:r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 １</a:t>
            </a:r>
            <a:endParaRPr kumimoji="1" lang="en-US" altLang="ja-JP" sz="3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ja-DE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アクティブ・ラーニングのドイツ語</a:t>
            </a:r>
            <a:endParaRPr kumimoji="1" lang="en-US" altLang="ja-JP" sz="3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kumimoji="1" lang="en-US" altLang="ja-DE" sz="3600" dirty="0"/>
          </a:p>
          <a:p>
            <a:r>
              <a:rPr kumimoji="1" lang="ja-DE" altLang="en-US" sz="2800" dirty="0"/>
              <a:t>三修社</a:t>
            </a:r>
          </a:p>
        </p:txBody>
      </p:sp>
      <p:pic>
        <p:nvPicPr>
          <p:cNvPr id="4" name="図 3" descr="Unknown-1.jpeg">
            <a:extLst>
              <a:ext uri="{FF2B5EF4-FFF2-40B4-BE49-F238E27FC236}">
                <a16:creationId xmlns:a16="http://schemas.microsoft.com/office/drawing/2014/main" id="{A453BDB5-334F-8246-909D-186E2E2A6B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850" y="1390751"/>
            <a:ext cx="2486718" cy="351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495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A97A5-4091-9D48-A18A-6036ABF80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1b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FC725B-0C7A-1247-8E7C-E593B1BA3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de-DE" altLang="ja-DE" dirty="0"/>
              <a:t>Dialog 1, 2</a:t>
            </a:r>
            <a:r>
              <a:rPr kumimoji="1" lang="ja-DE" altLang="en-US" dirty="0"/>
              <a:t>を参考に表を埋めましょう。</a:t>
            </a: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heißen  </a:t>
            </a:r>
            <a:r>
              <a:rPr kumimoji="1" lang="ja-DE" altLang="en-US" dirty="0"/>
              <a:t>動詞の</a:t>
            </a:r>
            <a:r>
              <a:rPr kumimoji="1" lang="ja-DE" altLang="en-US" dirty="0">
                <a:highlight>
                  <a:srgbClr val="FFFF00"/>
                </a:highlight>
              </a:rPr>
              <a:t>不定形</a:t>
            </a:r>
            <a:endParaRPr kumimoji="1" lang="en-US" altLang="ja-DE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kumimoji="1" lang="ja-DE" altLang="en-US" dirty="0"/>
              <a:t>　（</a:t>
            </a:r>
            <a:r>
              <a:rPr kumimoji="1" lang="ja-DE" altLang="en-US" dirty="0">
                <a:highlight>
                  <a:srgbClr val="FFFF00"/>
                </a:highlight>
              </a:rPr>
              <a:t>まだどのように変化するか定まっていない、もとの形</a:t>
            </a:r>
            <a:r>
              <a:rPr kumimoji="1" lang="ja-DE" altLang="en-US" dirty="0"/>
              <a:t>）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de-DE" altLang="ja-DE" dirty="0"/>
              <a:t>sein    </a:t>
            </a:r>
            <a:r>
              <a:rPr kumimoji="1" lang="ja-DE" altLang="en-US" dirty="0"/>
              <a:t>英語の</a:t>
            </a:r>
            <a:r>
              <a:rPr kumimoji="1" lang="de-DE" altLang="ja-DE" dirty="0" err="1"/>
              <a:t>be</a:t>
            </a:r>
            <a:r>
              <a:rPr kumimoji="1" lang="ja-DE" altLang="en-US" dirty="0"/>
              <a:t>動詞にあたります。</a:t>
            </a:r>
          </a:p>
        </p:txBody>
      </p:sp>
    </p:spTree>
    <p:extLst>
      <p:ext uri="{BB962C8B-B14F-4D97-AF65-F5344CB8AC3E}">
        <p14:creationId xmlns:p14="http://schemas.microsoft.com/office/powerpoint/2010/main" val="216704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3AFA37-C119-3C4E-94FA-1356C2B94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1b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6E066C-BDBC-274E-BBA1-29FADCB2A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de-DE" altLang="ja-DE" b="1" dirty="0"/>
              <a:t>heißen</a:t>
            </a:r>
          </a:p>
          <a:p>
            <a:pPr marL="0" indent="0">
              <a:buNone/>
            </a:pPr>
            <a:r>
              <a:rPr kumimoji="1" lang="de-DE" altLang="ja-DE" dirty="0"/>
              <a:t>ich heiße		Ich heiße Susanne Braun.</a:t>
            </a:r>
          </a:p>
          <a:p>
            <a:pPr marL="0" indent="0">
              <a:buNone/>
            </a:pPr>
            <a:r>
              <a:rPr kumimoji="1" lang="de-DE" altLang="ja-DE" dirty="0"/>
              <a:t>Sie heißen		Wie heißen Sie?</a:t>
            </a:r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b="1" dirty="0"/>
              <a:t>sein</a:t>
            </a:r>
          </a:p>
          <a:p>
            <a:pPr marL="0" indent="0">
              <a:buNone/>
            </a:pPr>
            <a:r>
              <a:rPr kumimoji="1" lang="de-DE" altLang="ja-DE" dirty="0"/>
              <a:t>ich bin		Ich bin Klaus Mayer.		</a:t>
            </a:r>
          </a:p>
          <a:p>
            <a:pPr marL="0" indent="0">
              <a:buNone/>
            </a:pPr>
            <a:r>
              <a:rPr kumimoji="1" lang="de-DE" altLang="ja-DE" dirty="0"/>
              <a:t>Mein Name ist	Guten Tag, mein Name ist Max Hartmann.</a:t>
            </a:r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3611455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A97A5-4091-9D48-A18A-6036ABF80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1c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FC725B-0C7A-1247-8E7C-E593B1BA3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4066"/>
            <a:ext cx="10515600" cy="4752897"/>
          </a:xfrm>
        </p:spPr>
        <p:txBody>
          <a:bodyPr/>
          <a:lstStyle/>
          <a:p>
            <a:pPr marL="0" indent="0">
              <a:buNone/>
            </a:pPr>
            <a:r>
              <a:rPr kumimoji="1" lang="ja-DE" altLang="en-US" dirty="0"/>
              <a:t>カッコに挙げられた動詞を変化させて、下線部を補いましょう。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dirty="0"/>
              <a:t>会話を完成させましょう。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</p:txBody>
      </p:sp>
    </p:spTree>
    <p:extLst>
      <p:ext uri="{BB962C8B-B14F-4D97-AF65-F5344CB8AC3E}">
        <p14:creationId xmlns:p14="http://schemas.microsoft.com/office/powerpoint/2010/main" val="2651731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8A97A5-4091-9D48-A18A-6036ABF80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1c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FC725B-0C7A-1247-8E7C-E593B1BA3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24066"/>
            <a:ext cx="10809157" cy="4752897"/>
          </a:xfrm>
        </p:spPr>
        <p:txBody>
          <a:bodyPr/>
          <a:lstStyle/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sz="3200" dirty="0"/>
              <a:t>○</a:t>
            </a:r>
            <a:r>
              <a:rPr kumimoji="1" lang="en-US" altLang="ja-DE" sz="3200" dirty="0"/>
              <a:t> </a:t>
            </a:r>
            <a:r>
              <a:rPr kumimoji="1" lang="de-DE" altLang="ja-DE" sz="3200" dirty="0"/>
              <a:t>Guten Tag, mein Name ist Leo Fischer.</a:t>
            </a:r>
            <a:r>
              <a:rPr kumimoji="1" lang="en-US" altLang="ja-DE" sz="3200" dirty="0"/>
              <a:t> </a:t>
            </a:r>
            <a:r>
              <a:rPr kumimoji="1" lang="de-DE" altLang="ja-DE" sz="3200" dirty="0"/>
              <a:t>Wie</a:t>
            </a:r>
            <a:r>
              <a:rPr kumimoji="1" lang="en-US" altLang="ja-DE" sz="3200" dirty="0"/>
              <a:t> </a:t>
            </a:r>
            <a:r>
              <a:rPr kumimoji="1" lang="de-DE" altLang="ja-DE" sz="3200" dirty="0"/>
              <a:t>heißen</a:t>
            </a:r>
            <a:r>
              <a:rPr kumimoji="1" lang="en-US" altLang="ja-DE" sz="3200" dirty="0"/>
              <a:t> </a:t>
            </a:r>
            <a:r>
              <a:rPr kumimoji="1" lang="de-DE" altLang="ja-DE" sz="3200" dirty="0"/>
              <a:t>Sie?</a:t>
            </a:r>
          </a:p>
          <a:p>
            <a:pPr marL="0" indent="0">
              <a:buNone/>
            </a:pPr>
            <a:r>
              <a:rPr kumimoji="1" lang="ja-DE" altLang="en-US" sz="3200" dirty="0"/>
              <a:t>●</a:t>
            </a:r>
            <a:r>
              <a:rPr kumimoji="1" lang="en-US" altLang="ja-DE" sz="3200" dirty="0"/>
              <a:t> </a:t>
            </a:r>
            <a:r>
              <a:rPr kumimoji="1" lang="de-DE" altLang="ja-DE" sz="3200" dirty="0"/>
              <a:t>Guten Tag, ich heiße Lena Bergheim.</a:t>
            </a:r>
          </a:p>
          <a:p>
            <a:pPr marL="0" indent="0">
              <a:buNone/>
            </a:pPr>
            <a:r>
              <a:rPr kumimoji="1" lang="ja-DE" altLang="en-US" sz="3200" dirty="0"/>
              <a:t>○</a:t>
            </a:r>
            <a:r>
              <a:rPr kumimoji="1" lang="en-US" altLang="ja-DE" sz="3200" dirty="0"/>
              <a:t> </a:t>
            </a:r>
            <a:r>
              <a:rPr kumimoji="1" lang="de-DE" altLang="ja-DE" sz="3200" dirty="0"/>
              <a:t>Sehr angenehm, Frau Bergheim.</a:t>
            </a:r>
          </a:p>
          <a:p>
            <a:pPr marL="0" indent="0">
              <a:buNone/>
            </a:pPr>
            <a:endParaRPr kumimoji="1" lang="de-DE" altLang="ja-DE" sz="3200" dirty="0"/>
          </a:p>
          <a:p>
            <a:pPr marL="0" indent="0">
              <a:buNone/>
            </a:pPr>
            <a:r>
              <a:rPr kumimoji="1" lang="ja-DE" altLang="en-US" sz="2400" dirty="0"/>
              <a:t>○</a:t>
            </a:r>
            <a:r>
              <a:rPr kumimoji="1" lang="en-US" altLang="ja-DE" sz="2400" dirty="0"/>
              <a:t> </a:t>
            </a:r>
            <a:r>
              <a:rPr kumimoji="1" lang="ja-DE" altLang="en-US" sz="2400" dirty="0"/>
              <a:t>こんにちは、私の名前はレオ・フィッシャーです。あなたのお名前は？</a:t>
            </a:r>
            <a:endParaRPr kumimoji="1" lang="en-US" altLang="ja-DE" sz="2400" dirty="0"/>
          </a:p>
          <a:p>
            <a:pPr marL="0" indent="0">
              <a:buNone/>
            </a:pPr>
            <a:r>
              <a:rPr kumimoji="1" lang="ja-DE" altLang="en-US" sz="2400" dirty="0"/>
              <a:t>●</a:t>
            </a:r>
            <a:r>
              <a:rPr kumimoji="1" lang="en-US" altLang="ja-DE" sz="2400" dirty="0"/>
              <a:t> </a:t>
            </a:r>
            <a:r>
              <a:rPr kumimoji="1" lang="ja-DE" altLang="en-US" sz="2400" dirty="0"/>
              <a:t>こんにちは、私はレナ・ベルクハイムといいます。</a:t>
            </a:r>
            <a:endParaRPr kumimoji="1" lang="en-US" altLang="ja-DE" sz="2400" dirty="0"/>
          </a:p>
          <a:p>
            <a:pPr marL="0" indent="0">
              <a:buNone/>
            </a:pPr>
            <a:r>
              <a:rPr kumimoji="1" lang="ja-DE" altLang="en-US" sz="2400" dirty="0"/>
              <a:t>○</a:t>
            </a:r>
            <a:r>
              <a:rPr kumimoji="1" lang="en-US" altLang="ja-DE" sz="2400" dirty="0"/>
              <a:t> (</a:t>
            </a:r>
            <a:r>
              <a:rPr kumimoji="1" lang="ja-DE" altLang="en-US" sz="2400" dirty="0"/>
              <a:t>お目にかかれて）たいへん光栄です</a:t>
            </a:r>
            <a:r>
              <a:rPr kumimoji="1" lang="de-DE" altLang="ja-DE" sz="2400" dirty="0"/>
              <a:t>/</a:t>
            </a:r>
            <a:r>
              <a:rPr kumimoji="1" lang="ja-DE" altLang="en-US" sz="2400" dirty="0"/>
              <a:t>はじめまして、ベルクハイムさん。</a:t>
            </a:r>
            <a:endParaRPr kumimoji="1" lang="de-DE" altLang="ja-DE" sz="2400" dirty="0"/>
          </a:p>
          <a:p>
            <a:pPr marL="0" indent="0">
              <a:buNone/>
            </a:pPr>
            <a:endParaRPr kumimoji="1" lang="de-DE" altLang="ja-DE" sz="3200" dirty="0"/>
          </a:p>
        </p:txBody>
      </p:sp>
    </p:spTree>
    <p:extLst>
      <p:ext uri="{BB962C8B-B14F-4D97-AF65-F5344CB8AC3E}">
        <p14:creationId xmlns:p14="http://schemas.microsoft.com/office/powerpoint/2010/main" val="1685626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F1B05D-97DC-1842-8569-D4427FA32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>
                <a:solidFill>
                  <a:srgbClr val="00B0F0"/>
                </a:solidFill>
              </a:rPr>
              <a:t>Szene 1     </a:t>
            </a:r>
            <a:r>
              <a:rPr kumimoji="1" lang="ja-DE" altLang="en-US" dirty="0"/>
              <a:t>人と知り合う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142F5C-76E2-0845-9F5A-DFF52061E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de-DE" altLang="ja-DE" dirty="0"/>
              <a:t>Dialog 1, 2</a:t>
            </a:r>
            <a:r>
              <a:rPr kumimoji="1" lang="ja-DE" altLang="en-US" dirty="0"/>
              <a:t>を使って、クラスのみんなと知り合おう！</a:t>
            </a:r>
          </a:p>
        </p:txBody>
      </p:sp>
    </p:spTree>
    <p:extLst>
      <p:ext uri="{BB962C8B-B14F-4D97-AF65-F5344CB8AC3E}">
        <p14:creationId xmlns:p14="http://schemas.microsoft.com/office/powerpoint/2010/main" val="2550856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426CD516-4085-1540-A722-773A4E98B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7858"/>
            <a:ext cx="10118558" cy="1800196"/>
          </a:xfrm>
        </p:spPr>
        <p:txBody>
          <a:bodyPr/>
          <a:lstStyle/>
          <a:p>
            <a:r>
              <a:rPr kumimoji="1" lang="de-DE" altLang="ja-DE" dirty="0"/>
              <a:t>Lektion 1 Szene 2</a:t>
            </a:r>
            <a:br>
              <a:rPr kumimoji="1" lang="de-DE" altLang="ja-DE" dirty="0"/>
            </a:br>
            <a:r>
              <a:rPr kumimoji="1" lang="de-DE" altLang="ja-DE" sz="3600" dirty="0"/>
              <a:t>Dialog 3   </a:t>
            </a:r>
            <a:r>
              <a:rPr kumimoji="1" lang="ja-DE" altLang="en-US" sz="2800" dirty="0"/>
              <a:t>大会議場で</a:t>
            </a:r>
            <a:r>
              <a:rPr kumimoji="1" lang="ja-DE" altLang="en-US" sz="3600" dirty="0"/>
              <a:t>　</a:t>
            </a:r>
            <a:r>
              <a:rPr kumimoji="1" lang="de-DE" altLang="ja-DE" sz="3600" dirty="0"/>
              <a:t>Auf dem Kongress</a:t>
            </a:r>
            <a:endParaRPr kumimoji="1" lang="ja-DE" altLang="en-US" sz="3600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7D98946D-22B2-8A4A-A753-C3F491DA7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536" y="1501422"/>
            <a:ext cx="10514264" cy="4775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de-DE" altLang="ja-DE" dirty="0"/>
              <a:t>A: Woher kommen Sie? Aus Deutschland?</a:t>
            </a:r>
          </a:p>
          <a:p>
            <a:pPr marL="0" indent="0">
              <a:buNone/>
            </a:pPr>
            <a:r>
              <a:rPr kumimoji="1" lang="de-DE" altLang="ja-DE" dirty="0"/>
              <a:t>B: Nein, ich komme aus Österreich, aus Wien.</a:t>
            </a:r>
          </a:p>
          <a:p>
            <a:pPr marL="0" indent="0">
              <a:buNone/>
            </a:pPr>
            <a:r>
              <a:rPr kumimoji="1" lang="de-DE" altLang="ja-DE" dirty="0"/>
              <a:t>A: Ach,</a:t>
            </a:r>
            <a:r>
              <a:rPr kumimoji="1" lang="en-US" altLang="ja-DE" dirty="0"/>
              <a:t> </a:t>
            </a:r>
            <a:r>
              <a:rPr kumimoji="1" lang="de-DE" altLang="ja-DE" dirty="0"/>
              <a:t>Wien ist schön!</a:t>
            </a:r>
          </a:p>
          <a:p>
            <a:pPr marL="0" indent="0">
              <a:buNone/>
            </a:pPr>
            <a:r>
              <a:rPr kumimoji="1" lang="de-DE" altLang="ja-DE" dirty="0"/>
              <a:t>B: Ja, sehr schön. Und Sie? Woher sind Sie?</a:t>
            </a:r>
          </a:p>
          <a:p>
            <a:pPr marL="0" indent="0">
              <a:buNone/>
            </a:pPr>
            <a:r>
              <a:rPr kumimoji="1" lang="de-DE" altLang="ja-DE" dirty="0"/>
              <a:t>A: Ich komme aus der Schweiz, aus Zürich.</a:t>
            </a:r>
          </a:p>
          <a:p>
            <a:pPr marL="0" indent="0">
              <a:buNone/>
            </a:pPr>
            <a:r>
              <a:rPr kumimoji="1" lang="de-DE" altLang="ja-DE" dirty="0"/>
              <a:t>A: </a:t>
            </a:r>
            <a:r>
              <a:rPr kumimoji="1" lang="ja-DE" altLang="en-US" sz="2400" dirty="0"/>
              <a:t>どちらからいらしたのですか（ご出身は）？ドイツからですか？</a:t>
            </a:r>
            <a:endParaRPr kumimoji="1" lang="de-DE" altLang="ja-DE" sz="2400" dirty="0"/>
          </a:p>
          <a:p>
            <a:pPr marL="0" indent="0">
              <a:buNone/>
            </a:pPr>
            <a:r>
              <a:rPr kumimoji="1" lang="de-DE" altLang="ja-DE" dirty="0"/>
              <a:t>B: </a:t>
            </a:r>
            <a:r>
              <a:rPr kumimoji="1" lang="ja-DE" altLang="en-US" sz="2400" dirty="0"/>
              <a:t>いいえ、オーストリアからきました、ウィーンからです。</a:t>
            </a:r>
            <a:endParaRPr kumimoji="1" lang="de-DE" altLang="ja-DE" sz="2400" dirty="0"/>
          </a:p>
          <a:p>
            <a:pPr marL="0" indent="0">
              <a:buNone/>
            </a:pPr>
            <a:r>
              <a:rPr kumimoji="1" lang="de-DE" altLang="ja-DE" dirty="0"/>
              <a:t>A: </a:t>
            </a:r>
            <a:r>
              <a:rPr kumimoji="1" lang="ja-DE" altLang="en-US" sz="2400" dirty="0"/>
              <a:t>あぁ、ウィーンは美しいですね</a:t>
            </a:r>
            <a:r>
              <a:rPr kumimoji="1" lang="de-DE" altLang="ja-DE" sz="2400" dirty="0"/>
              <a:t>!</a:t>
            </a:r>
          </a:p>
          <a:p>
            <a:pPr marL="0" indent="0">
              <a:buNone/>
            </a:pPr>
            <a:r>
              <a:rPr kumimoji="1" lang="de-DE" altLang="ja-DE" dirty="0"/>
              <a:t>B: </a:t>
            </a:r>
            <a:r>
              <a:rPr kumimoji="1" lang="ja-DE" altLang="en-US" sz="2600" dirty="0"/>
              <a:t>えぇ、とても美しいです。で、あなたは</a:t>
            </a:r>
            <a:r>
              <a:rPr kumimoji="1" lang="de-DE" altLang="ja-DE" sz="2600" dirty="0"/>
              <a:t>? </a:t>
            </a:r>
            <a:r>
              <a:rPr kumimoji="1" lang="ja-DE" altLang="en-US" sz="2600" dirty="0"/>
              <a:t>あなたはどちらからですか</a:t>
            </a:r>
            <a:r>
              <a:rPr kumimoji="1" lang="de-DE" altLang="ja-DE" sz="2600" dirty="0"/>
              <a:t>?</a:t>
            </a:r>
          </a:p>
          <a:p>
            <a:pPr marL="0" indent="0">
              <a:buNone/>
            </a:pPr>
            <a:r>
              <a:rPr kumimoji="1" lang="de-DE" altLang="ja-DE" dirty="0"/>
              <a:t>A: </a:t>
            </a:r>
            <a:r>
              <a:rPr kumimoji="1" lang="ja-DE" altLang="en-US" sz="2600" dirty="0"/>
              <a:t>私はスイスから来ました、チューリヒからです。</a:t>
            </a:r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428741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426CD516-4085-1540-A722-773A4E98B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6858"/>
            <a:ext cx="10118558" cy="1235479"/>
          </a:xfrm>
        </p:spPr>
        <p:txBody>
          <a:bodyPr/>
          <a:lstStyle/>
          <a:p>
            <a:r>
              <a:rPr kumimoji="1" lang="de-DE" altLang="ja-DE" dirty="0"/>
              <a:t>Lektion 1 </a:t>
            </a:r>
            <a:r>
              <a:rPr kumimoji="1" lang="ja-JP" altLang="en-US"/>
              <a:t>    </a:t>
            </a:r>
            <a:r>
              <a:rPr kumimoji="1" lang="de-DE" altLang="ja-DE" dirty="0"/>
              <a:t>Szene 2</a:t>
            </a:r>
            <a:r>
              <a:rPr kumimoji="1" lang="de-DE" altLang="ja-DE" sz="3600" dirty="0"/>
              <a:t> </a:t>
            </a:r>
            <a:endParaRPr kumimoji="1" lang="ja-DE" altLang="en-US" sz="3600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7D98946D-22B2-8A4A-A753-C3F491DA7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536" y="1652338"/>
            <a:ext cx="10514264" cy="4624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DE" altLang="en-US" dirty="0"/>
              <a:t>出身を尋ねます。</a:t>
            </a:r>
            <a:r>
              <a:rPr kumimoji="1" lang="de-DE" altLang="ja-DE" dirty="0"/>
              <a:t>Woher kommen Sie?</a:t>
            </a:r>
          </a:p>
          <a:p>
            <a:pPr marL="0" indent="0">
              <a:buNone/>
            </a:pPr>
            <a:r>
              <a:rPr kumimoji="1" lang="ja-DE" altLang="en-US" dirty="0"/>
              <a:t>疑問詞　</a:t>
            </a:r>
            <a:r>
              <a:rPr kumimoji="1" lang="en-US" altLang="ja-DE" dirty="0" err="1"/>
              <a:t>woher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dirty="0"/>
              <a:t>動詞　</a:t>
            </a:r>
            <a:r>
              <a:rPr kumimoji="1" lang="en-US" altLang="ja-DE" dirty="0" err="1"/>
              <a:t>kommen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de-DE" altLang="ja-DE" dirty="0"/>
              <a:t>Ich komme aus Österreich.</a:t>
            </a:r>
          </a:p>
          <a:p>
            <a:pPr marL="0" indent="0">
              <a:buNone/>
            </a:pPr>
            <a:r>
              <a:rPr kumimoji="1" lang="ja-DE" altLang="en-US" dirty="0"/>
              <a:t>前置詞　</a:t>
            </a:r>
            <a:r>
              <a:rPr kumimoji="1" lang="en-US" altLang="ja-DE" dirty="0" err="1"/>
              <a:t>aus</a:t>
            </a:r>
            <a:endParaRPr kumimoji="1" lang="en-US" altLang="ja-DE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1917613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426CD516-4085-1540-A722-773A4E98B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6858"/>
            <a:ext cx="10118558" cy="1235479"/>
          </a:xfrm>
        </p:spPr>
        <p:txBody>
          <a:bodyPr/>
          <a:lstStyle/>
          <a:p>
            <a:r>
              <a:rPr kumimoji="1" lang="de-DE" altLang="ja-DE" dirty="0"/>
              <a:t>Lektion 1 </a:t>
            </a:r>
            <a:r>
              <a:rPr kumimoji="1" lang="ja-JP" altLang="en-US"/>
              <a:t>    </a:t>
            </a:r>
            <a:r>
              <a:rPr kumimoji="1" lang="de-DE" altLang="ja-DE" dirty="0"/>
              <a:t>Szene 2</a:t>
            </a:r>
            <a:r>
              <a:rPr kumimoji="1" lang="de-DE" altLang="ja-DE" sz="3600" dirty="0"/>
              <a:t> </a:t>
            </a:r>
            <a:endParaRPr kumimoji="1" lang="ja-DE" altLang="en-US" sz="3600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7D98946D-22B2-8A4A-A753-C3F491DA7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536" y="1922928"/>
            <a:ext cx="10514264" cy="43536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DE" altLang="en-US" dirty="0"/>
              <a:t>ドイツ語圏主要３国で練習しましょう。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de-DE" altLang="ja-DE" dirty="0"/>
              <a:t>aus Deutschland</a:t>
            </a:r>
          </a:p>
          <a:p>
            <a:pPr marL="0" indent="0">
              <a:buNone/>
            </a:pPr>
            <a:r>
              <a:rPr kumimoji="1" lang="de-DE" altLang="ja-DE" dirty="0"/>
              <a:t>aus Österreich</a:t>
            </a:r>
          </a:p>
          <a:p>
            <a:pPr marL="0" indent="0">
              <a:buNone/>
            </a:pPr>
            <a:r>
              <a:rPr kumimoji="1" lang="de-DE" altLang="ja-DE" dirty="0"/>
              <a:t>aus der Schweiz</a:t>
            </a: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3523246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BCD22-843B-4648-93B9-94D659C4B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1322"/>
          </a:xfrm>
        </p:spPr>
        <p:txBody>
          <a:bodyPr/>
          <a:lstStyle/>
          <a:p>
            <a:r>
              <a:rPr kumimoji="1" lang="de-DE" altLang="ja-DE" dirty="0"/>
              <a:t>Dialog 4</a:t>
            </a:r>
            <a:r>
              <a:rPr kumimoji="1" lang="ja-JP" altLang="en-US"/>
              <a:t>  </a:t>
            </a:r>
            <a:r>
              <a:rPr kumimoji="1" lang="ja-DE" altLang="en-US" sz="3600" dirty="0"/>
              <a:t>飛行機内で</a:t>
            </a:r>
            <a:r>
              <a:rPr kumimoji="1" lang="de-DE" altLang="ja-DE" dirty="0"/>
              <a:t> Im Flugzeug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CB1AD5-ED2A-974E-B4E4-E8D0EF843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3" y="1452282"/>
            <a:ext cx="11748247" cy="5136777"/>
          </a:xfrm>
        </p:spPr>
        <p:txBody>
          <a:bodyPr/>
          <a:lstStyle/>
          <a:p>
            <a:pPr marL="0" indent="0">
              <a:buNone/>
            </a:pPr>
            <a:r>
              <a:rPr kumimoji="1" lang="de-DE" altLang="ja-DE" dirty="0"/>
              <a:t>C: Wo wohnen Sie?</a:t>
            </a:r>
          </a:p>
          <a:p>
            <a:pPr marL="0" indent="0">
              <a:buNone/>
            </a:pPr>
            <a:r>
              <a:rPr kumimoji="1" lang="de-DE" altLang="ja-DE" dirty="0"/>
              <a:t>D: Ich wohne in der Schweiz, in Genf. Und Sie?</a:t>
            </a:r>
          </a:p>
          <a:p>
            <a:pPr marL="0" indent="0">
              <a:buNone/>
            </a:pPr>
            <a:r>
              <a:rPr kumimoji="1" lang="de-DE" altLang="ja-DE" dirty="0"/>
              <a:t>C: Jetzt wohne ich in Deutschland.</a:t>
            </a:r>
          </a:p>
          <a:p>
            <a:pPr marL="0" indent="0">
              <a:buNone/>
            </a:pPr>
            <a:r>
              <a:rPr kumimoji="1" lang="de-DE" altLang="ja-DE" dirty="0"/>
              <a:t>D: Wo in Deutschland?</a:t>
            </a:r>
          </a:p>
          <a:p>
            <a:pPr marL="0" indent="0">
              <a:buNone/>
            </a:pPr>
            <a:r>
              <a:rPr kumimoji="1" lang="de-DE" altLang="ja-DE" dirty="0"/>
              <a:t>C: In Stuttgart.</a:t>
            </a:r>
          </a:p>
          <a:p>
            <a:pPr marL="0" indent="0">
              <a:buNone/>
            </a:pPr>
            <a:r>
              <a:rPr kumimoji="1" lang="de-DE" altLang="ja-DE" dirty="0"/>
              <a:t>C</a:t>
            </a:r>
            <a:r>
              <a:rPr kumimoji="1" lang="ja-DE" altLang="en-US" dirty="0"/>
              <a:t>：どちらにお住まいですか？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en-US" altLang="ja-DE" dirty="0"/>
              <a:t>D</a:t>
            </a:r>
            <a:r>
              <a:rPr kumimoji="1" lang="ja-DE" altLang="en-US" dirty="0"/>
              <a:t>：私はスイスに住んでいます、ジュネーブに、です。で、あなたは？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en-US" altLang="ja-DE" dirty="0"/>
              <a:t>C</a:t>
            </a:r>
            <a:r>
              <a:rPr kumimoji="1" lang="ja-DE" altLang="en-US" dirty="0"/>
              <a:t>：今はドイツに住んでいます。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en-US" altLang="ja-DE" dirty="0"/>
              <a:t>D</a:t>
            </a:r>
            <a:r>
              <a:rPr kumimoji="1" lang="ja-DE" altLang="en-US" dirty="0"/>
              <a:t>：ドイツのどちらに？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en-US" altLang="ja-DE" dirty="0"/>
              <a:t>C</a:t>
            </a:r>
            <a:r>
              <a:rPr kumimoji="1" lang="ja-DE" altLang="en-US" dirty="0"/>
              <a:t>：シュトゥットガルトに。</a:t>
            </a:r>
          </a:p>
        </p:txBody>
      </p:sp>
    </p:spTree>
    <p:extLst>
      <p:ext uri="{BB962C8B-B14F-4D97-AF65-F5344CB8AC3E}">
        <p14:creationId xmlns:p14="http://schemas.microsoft.com/office/powerpoint/2010/main" val="4273283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>
            <a:extLst>
              <a:ext uri="{FF2B5EF4-FFF2-40B4-BE49-F238E27FC236}">
                <a16:creationId xmlns:a16="http://schemas.microsoft.com/office/drawing/2014/main" id="{426CD516-4085-1540-A722-773A4E98B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6858"/>
            <a:ext cx="10118558" cy="1235479"/>
          </a:xfrm>
        </p:spPr>
        <p:txBody>
          <a:bodyPr/>
          <a:lstStyle/>
          <a:p>
            <a:r>
              <a:rPr kumimoji="1" lang="de-DE" altLang="ja-DE" dirty="0"/>
              <a:t>Lektion 1 </a:t>
            </a:r>
            <a:r>
              <a:rPr kumimoji="1" lang="ja-JP" altLang="en-US"/>
              <a:t>    </a:t>
            </a:r>
            <a:r>
              <a:rPr kumimoji="1" lang="de-DE" altLang="ja-DE" dirty="0"/>
              <a:t>Szene 2</a:t>
            </a:r>
            <a:r>
              <a:rPr kumimoji="1" lang="de-DE" altLang="ja-DE" sz="3600" dirty="0"/>
              <a:t> </a:t>
            </a:r>
            <a:endParaRPr kumimoji="1" lang="ja-DE" altLang="en-US" sz="3600" dirty="0"/>
          </a:p>
        </p:txBody>
      </p:sp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7D98946D-22B2-8A4A-A753-C3F491DA7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536" y="1922928"/>
            <a:ext cx="10514264" cy="43536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DE" altLang="en-US" dirty="0"/>
              <a:t>住んでいるところを尋ねます。</a:t>
            </a:r>
            <a:r>
              <a:rPr kumimoji="1" lang="de-DE" altLang="ja-DE" dirty="0"/>
              <a:t>Wo wohnen Sie?</a:t>
            </a:r>
          </a:p>
          <a:p>
            <a:pPr marL="0" indent="0">
              <a:buNone/>
            </a:pPr>
            <a:r>
              <a:rPr kumimoji="1" lang="ja-DE" altLang="en-US" dirty="0"/>
              <a:t>疑問詞　</a:t>
            </a:r>
            <a:r>
              <a:rPr kumimoji="1" lang="en-US" altLang="ja-DE" dirty="0"/>
              <a:t>wo</a:t>
            </a:r>
          </a:p>
          <a:p>
            <a:pPr marL="0" indent="0">
              <a:buNone/>
            </a:pPr>
            <a:r>
              <a:rPr kumimoji="1" lang="ja-DE" altLang="en-US" dirty="0"/>
              <a:t>動詞　</a:t>
            </a:r>
            <a:r>
              <a:rPr kumimoji="1" lang="en-US" altLang="ja-DE" dirty="0" err="1"/>
              <a:t>wohnen</a:t>
            </a:r>
            <a:r>
              <a:rPr kumimoji="1" lang="ja-JP" altLang="en-US"/>
              <a:t>    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de-DE" altLang="ja-DE" dirty="0"/>
              <a:t>Ich wohne in Stuttgart.</a:t>
            </a:r>
          </a:p>
          <a:p>
            <a:pPr marL="0" indent="0">
              <a:buNone/>
            </a:pPr>
            <a:r>
              <a:rPr kumimoji="1" lang="ja-DE" altLang="en-US" dirty="0"/>
              <a:t>前置詞　</a:t>
            </a:r>
            <a:r>
              <a:rPr kumimoji="1" lang="en-US" altLang="ja-DE" dirty="0"/>
              <a:t>in</a:t>
            </a:r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283350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9289A5-771C-D749-9F03-CD20DDD93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360068" cy="4632760"/>
          </a:xfrm>
        </p:spPr>
        <p:txBody>
          <a:bodyPr>
            <a:normAutofit/>
          </a:bodyPr>
          <a:lstStyle/>
          <a:p>
            <a:pPr algn="ctr"/>
            <a:r>
              <a:rPr kumimoji="1" lang="de-DE" altLang="ja-DE" dirty="0"/>
              <a:t>Lektion 1</a:t>
            </a:r>
            <a:br>
              <a:rPr kumimoji="1" lang="de-DE" altLang="ja-DE" sz="4000" dirty="0"/>
            </a:br>
            <a:br>
              <a:rPr kumimoji="1" lang="de-DE" altLang="ja-DE" sz="4000" dirty="0"/>
            </a:br>
            <a:r>
              <a:rPr kumimoji="1" lang="ja-DE" altLang="en-US" sz="4000" dirty="0"/>
              <a:t>人と知り合う（</a:t>
            </a:r>
            <a:r>
              <a:rPr kumimoji="1" lang="de-DE" altLang="ja-DE" sz="4000" dirty="0"/>
              <a:t>ich</a:t>
            </a:r>
            <a:r>
              <a:rPr kumimoji="1" lang="ja-DE" altLang="en-US" sz="4000" dirty="0"/>
              <a:t>と</a:t>
            </a:r>
            <a:r>
              <a:rPr kumimoji="1" lang="de-DE" altLang="ja-DE" sz="4000" dirty="0"/>
              <a:t>Sie</a:t>
            </a:r>
            <a:r>
              <a:rPr kumimoji="1" lang="ja-DE" altLang="en-US" sz="4000" dirty="0"/>
              <a:t>）</a:t>
            </a:r>
            <a:br>
              <a:rPr kumimoji="1" lang="en-US" altLang="ja-DE" sz="4000" dirty="0"/>
            </a:br>
            <a:r>
              <a:rPr kumimoji="1" lang="ja-DE" altLang="en-US" sz="4000" dirty="0"/>
              <a:t>動詞</a:t>
            </a:r>
            <a:r>
              <a:rPr kumimoji="1" lang="en-US" altLang="ja-DE" sz="4000" dirty="0"/>
              <a:t> </a:t>
            </a:r>
            <a:r>
              <a:rPr kumimoji="1" lang="de-DE" altLang="ja-DE" sz="4000" dirty="0"/>
              <a:t>sein</a:t>
            </a:r>
            <a:r>
              <a:rPr kumimoji="1" lang="ja-DE" altLang="en-US" sz="4000" dirty="0"/>
              <a:t>と規則動詞の変化</a:t>
            </a:r>
            <a:br>
              <a:rPr kumimoji="1" lang="de-DE" altLang="ja-DE" sz="4000" dirty="0"/>
            </a:br>
            <a:r>
              <a:rPr kumimoji="1" lang="ja-DE" altLang="en-US" sz="4000" dirty="0"/>
              <a:t>動詞の位置　疑問文</a:t>
            </a:r>
            <a:br>
              <a:rPr kumimoji="1" lang="en-US" altLang="ja-DE" sz="4000" dirty="0"/>
            </a:br>
            <a:r>
              <a:rPr kumimoji="1" lang="ja-DE" altLang="en-US" sz="4000"/>
              <a:t>発音の規則とアルファベート</a:t>
            </a:r>
            <a:br>
              <a:rPr kumimoji="1" lang="en-US" altLang="ja-DE" sz="4000" dirty="0"/>
            </a:br>
            <a:endParaRPr kumimoji="1" lang="ja-DE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75767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CF3963-D14A-DF43-BB23-E0698DFBC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2a</a:t>
            </a:r>
            <a:r>
              <a:rPr kumimoji="1" lang="ja-JP" altLang="en-US"/>
              <a:t> 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2FE373-7CF9-674C-97C4-2ADF2A3C3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DE" altLang="en-US" dirty="0"/>
              <a:t>都市や地域名で答えてみましょう。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006599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C504325-6D28-6F44-81DA-AD7987CFD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6" r="-2586"/>
          <a:stretch/>
        </p:blipFill>
        <p:spPr>
          <a:xfrm>
            <a:off x="1539706" y="328918"/>
            <a:ext cx="9112588" cy="620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78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C504325-6D28-6F44-81DA-AD7987CFD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36" t="10856" r="-2586" b="59830"/>
          <a:stretch/>
        </p:blipFill>
        <p:spPr>
          <a:xfrm>
            <a:off x="1196788" y="1129552"/>
            <a:ext cx="8971412" cy="181535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100877E-E3BA-3A48-A674-CC339AFF3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16988" cy="2203263"/>
          </a:xfrm>
        </p:spPr>
        <p:txBody>
          <a:bodyPr>
            <a:normAutofit/>
          </a:bodyPr>
          <a:lstStyle/>
          <a:p>
            <a:r>
              <a:rPr lang="ja-DE" altLang="en-US" sz="2400" dirty="0"/>
              <a:t>最初の５つを詳しく見てみましょう。太字の部分に注意</a:t>
            </a:r>
            <a:br>
              <a:rPr lang="en-US" altLang="ja-DE" sz="2400" dirty="0"/>
            </a:br>
            <a:br>
              <a:rPr lang="en-US" altLang="ja-DE" sz="2400" dirty="0"/>
            </a:br>
            <a:br>
              <a:rPr lang="en-US" altLang="ja-DE" sz="2400" dirty="0"/>
            </a:br>
            <a:br>
              <a:rPr lang="en-US" altLang="ja-DE" sz="2400" dirty="0"/>
            </a:br>
            <a:endParaRPr lang="ja-DE" altLang="en-US" sz="2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D12E5C-69E5-DE49-884F-67B76DA59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13847"/>
            <a:ext cx="10515600" cy="2963115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de-DE" altLang="ja-DE" dirty="0">
                <a:highlight>
                  <a:srgbClr val="FF00FF"/>
                </a:highlight>
              </a:rPr>
              <a:t>Au</a:t>
            </a:r>
            <a:r>
              <a:rPr lang="de-DE" altLang="ja-DE" dirty="0"/>
              <a:t>gsburg </a:t>
            </a:r>
            <a:r>
              <a:rPr lang="ja-JP" altLang="en-US"/>
              <a:t> </a:t>
            </a:r>
            <a:r>
              <a:rPr lang="ja-DE" altLang="en-US" dirty="0"/>
              <a:t>アウクスブルク　</a:t>
            </a:r>
            <a:r>
              <a:rPr lang="ja-DE" altLang="en-US" dirty="0">
                <a:solidFill>
                  <a:srgbClr val="FF32D0"/>
                </a:solidFill>
              </a:rPr>
              <a:t>アウ</a:t>
            </a:r>
            <a:endParaRPr lang="de-DE" altLang="ja-DE" dirty="0">
              <a:solidFill>
                <a:srgbClr val="FF32D0"/>
              </a:solidFill>
            </a:endParaRPr>
          </a:p>
          <a:p>
            <a:pPr marL="514350" indent="-514350">
              <a:buAutoNum type="arabicParenR"/>
            </a:pPr>
            <a:r>
              <a:rPr lang="de-DE" altLang="ja-DE" dirty="0">
                <a:highlight>
                  <a:srgbClr val="FF00FF"/>
                </a:highlight>
              </a:rPr>
              <a:t>Eu</a:t>
            </a:r>
            <a:r>
              <a:rPr lang="de-DE" altLang="ja-DE" dirty="0"/>
              <a:t>tin</a:t>
            </a:r>
            <a:r>
              <a:rPr lang="ja-JP" altLang="en-US"/>
              <a:t>  </a:t>
            </a:r>
            <a:r>
              <a:rPr lang="ja-DE" altLang="en-US" dirty="0"/>
              <a:t>オイティーン　　</a:t>
            </a:r>
            <a:r>
              <a:rPr lang="ja-DE" altLang="en-US" dirty="0">
                <a:solidFill>
                  <a:srgbClr val="FF32D0"/>
                </a:solidFill>
              </a:rPr>
              <a:t>オイ</a:t>
            </a:r>
            <a:endParaRPr lang="de-DE" altLang="ja-DE" dirty="0">
              <a:solidFill>
                <a:srgbClr val="FF32D0"/>
              </a:solidFill>
            </a:endParaRPr>
          </a:p>
          <a:p>
            <a:pPr marL="514350" indent="-514350">
              <a:buAutoNum type="arabicParenR"/>
            </a:pPr>
            <a:r>
              <a:rPr lang="de-DE" altLang="ja-DE" dirty="0"/>
              <a:t>M</a:t>
            </a:r>
            <a:r>
              <a:rPr lang="de-DE" altLang="ja-DE" dirty="0">
                <a:highlight>
                  <a:srgbClr val="FF00FF"/>
                </a:highlight>
              </a:rPr>
              <a:t>ei</a:t>
            </a:r>
            <a:r>
              <a:rPr lang="de-DE" altLang="ja-DE" dirty="0"/>
              <a:t>ßen</a:t>
            </a:r>
            <a:r>
              <a:rPr lang="ja-JP" altLang="en-US"/>
              <a:t>   </a:t>
            </a:r>
            <a:r>
              <a:rPr lang="ja-DE" altLang="en-US" dirty="0"/>
              <a:t>マイセン　　</a:t>
            </a:r>
            <a:r>
              <a:rPr lang="ja-DE" altLang="en-US" dirty="0">
                <a:solidFill>
                  <a:srgbClr val="FF32D0"/>
                </a:solidFill>
              </a:rPr>
              <a:t>アイ</a:t>
            </a:r>
            <a:endParaRPr lang="de-DE" altLang="ja-DE" dirty="0">
              <a:solidFill>
                <a:srgbClr val="FF32D0"/>
              </a:solidFill>
            </a:endParaRPr>
          </a:p>
          <a:p>
            <a:pPr marL="514350" indent="-514350">
              <a:buAutoNum type="arabicParenR"/>
            </a:pPr>
            <a:r>
              <a:rPr lang="de-DE" altLang="ja-DE" dirty="0"/>
              <a:t>Immen</a:t>
            </a:r>
            <a:r>
              <a:rPr lang="de-DE" altLang="ja-DE" dirty="0">
                <a:highlight>
                  <a:srgbClr val="FF00FF"/>
                </a:highlight>
              </a:rPr>
              <a:t>st</a:t>
            </a:r>
            <a:r>
              <a:rPr lang="de-DE" altLang="ja-DE" dirty="0"/>
              <a:t>a</a:t>
            </a:r>
            <a:r>
              <a:rPr lang="de-DE" altLang="ja-DE" dirty="0">
                <a:highlight>
                  <a:srgbClr val="FF00FF"/>
                </a:highlight>
              </a:rPr>
              <a:t>dt</a:t>
            </a:r>
            <a:r>
              <a:rPr lang="de-DE" altLang="ja-DE" dirty="0"/>
              <a:t> im Allg</a:t>
            </a:r>
            <a:r>
              <a:rPr lang="de-DE" altLang="ja-DE" dirty="0">
                <a:highlight>
                  <a:srgbClr val="FF00FF"/>
                </a:highlight>
              </a:rPr>
              <a:t>äu</a:t>
            </a:r>
            <a:r>
              <a:rPr lang="de-DE" altLang="ja-DE" dirty="0"/>
              <a:t> </a:t>
            </a:r>
            <a:r>
              <a:rPr lang="ja-DE" altLang="en-US" dirty="0"/>
              <a:t>アルゴイ</a:t>
            </a:r>
            <a:r>
              <a:rPr lang="de-DE" altLang="ja-DE" dirty="0"/>
              <a:t>(</a:t>
            </a:r>
            <a:r>
              <a:rPr lang="ja-DE" altLang="en-US" dirty="0"/>
              <a:t>地方</a:t>
            </a:r>
            <a:r>
              <a:rPr lang="de-DE" altLang="ja-DE" dirty="0"/>
              <a:t>)</a:t>
            </a:r>
            <a:r>
              <a:rPr lang="ja-DE" altLang="en-US" dirty="0"/>
              <a:t>インメンシュタット</a:t>
            </a:r>
            <a:endParaRPr lang="en-US" altLang="ja-DE" dirty="0"/>
          </a:p>
          <a:p>
            <a:pPr marL="0" indent="0">
              <a:buNone/>
            </a:pPr>
            <a:r>
              <a:rPr lang="ja-JP" altLang="en-US"/>
              <a:t>　　　</a:t>
            </a:r>
            <a:r>
              <a:rPr lang="ja-JP" altLang="en-US">
                <a:solidFill>
                  <a:srgbClr val="FF32D0"/>
                </a:solidFill>
              </a:rPr>
              <a:t>シュ</a:t>
            </a:r>
            <a:r>
              <a:rPr lang="de-DE" altLang="ja-JP" dirty="0">
                <a:solidFill>
                  <a:srgbClr val="FF32D0"/>
                </a:solidFill>
              </a:rPr>
              <a:t>t</a:t>
            </a:r>
            <a:r>
              <a:rPr lang="de-DE" altLang="ja-JP" dirty="0"/>
              <a:t> </a:t>
            </a:r>
            <a:r>
              <a:rPr lang="ja-JP" altLang="en-US">
                <a:solidFill>
                  <a:srgbClr val="FF32D0"/>
                </a:solidFill>
              </a:rPr>
              <a:t>ト</a:t>
            </a:r>
            <a:r>
              <a:rPr lang="ja-JP" altLang="en-US"/>
              <a:t>　　</a:t>
            </a:r>
            <a:r>
              <a:rPr lang="en-US" altLang="ja-JP" dirty="0"/>
              <a:t>  </a:t>
            </a:r>
            <a:r>
              <a:rPr lang="ja-JP" altLang="en-US">
                <a:solidFill>
                  <a:srgbClr val="FF32D0"/>
                </a:solidFill>
              </a:rPr>
              <a:t>オイ</a:t>
            </a:r>
            <a:endParaRPr lang="en-US" altLang="ja-JP" dirty="0">
              <a:solidFill>
                <a:srgbClr val="FF32D0"/>
              </a:solidFill>
            </a:endParaRPr>
          </a:p>
          <a:p>
            <a:pPr marL="0" indent="0">
              <a:buNone/>
            </a:pPr>
            <a:r>
              <a:rPr lang="de-DE" altLang="ja-DE" dirty="0"/>
              <a:t>5)   K</a:t>
            </a:r>
            <a:r>
              <a:rPr lang="de-DE" altLang="ja-DE" dirty="0">
                <a:highlight>
                  <a:srgbClr val="FF00FF"/>
                </a:highlight>
              </a:rPr>
              <a:t>ie</a:t>
            </a:r>
            <a:r>
              <a:rPr lang="de-DE" altLang="ja-DE" dirty="0"/>
              <a:t>l</a:t>
            </a:r>
            <a:r>
              <a:rPr lang="ja-JP" altLang="en-US"/>
              <a:t>  </a:t>
            </a:r>
            <a:r>
              <a:rPr lang="ja-DE" altLang="en-US" dirty="0"/>
              <a:t>キール</a:t>
            </a:r>
            <a:r>
              <a:rPr lang="en-US" altLang="ja-DE" dirty="0"/>
              <a:t>   </a:t>
            </a:r>
            <a:r>
              <a:rPr lang="ja-DE" altLang="en-US" dirty="0">
                <a:solidFill>
                  <a:srgbClr val="FF32D0"/>
                </a:solidFill>
              </a:rPr>
              <a:t>イー</a:t>
            </a:r>
          </a:p>
        </p:txBody>
      </p:sp>
    </p:spTree>
    <p:extLst>
      <p:ext uri="{BB962C8B-B14F-4D97-AF65-F5344CB8AC3E}">
        <p14:creationId xmlns:p14="http://schemas.microsoft.com/office/powerpoint/2010/main" val="2159559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C504325-6D28-6F44-81DA-AD7987CFD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6" t="40326" r="-2586" b="33932"/>
          <a:stretch/>
        </p:blipFill>
        <p:spPr>
          <a:xfrm>
            <a:off x="1539706" y="1344706"/>
            <a:ext cx="9112588" cy="158675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E146832-AFD9-9242-86B6-B2A17058E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DE" altLang="en-US" sz="2400" dirty="0"/>
              <a:t>次の５つを詳しく見てみましょう。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8E5D10-3775-D64F-B2BC-89CE69AED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25589"/>
            <a:ext cx="10515600" cy="3151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ja-DE" dirty="0"/>
              <a:t>6) </a:t>
            </a:r>
            <a:r>
              <a:rPr lang="de-DE" altLang="ja-DE" dirty="0">
                <a:highlight>
                  <a:srgbClr val="FF00FF"/>
                </a:highlight>
              </a:rPr>
              <a:t>Sch</a:t>
            </a:r>
            <a:r>
              <a:rPr lang="de-DE" altLang="ja-DE" dirty="0"/>
              <a:t>w</a:t>
            </a:r>
            <a:r>
              <a:rPr lang="de-DE" altLang="ja-DE" dirty="0">
                <a:highlight>
                  <a:srgbClr val="FF00FF"/>
                </a:highlight>
              </a:rPr>
              <a:t>ä</a:t>
            </a:r>
            <a:r>
              <a:rPr lang="de-DE" altLang="ja-DE" dirty="0"/>
              <a:t>bi</a:t>
            </a:r>
            <a:r>
              <a:rPr lang="de-DE" altLang="ja-DE" dirty="0">
                <a:highlight>
                  <a:srgbClr val="FF00FF"/>
                </a:highlight>
              </a:rPr>
              <a:t>sch</a:t>
            </a:r>
            <a:r>
              <a:rPr lang="de-DE" altLang="ja-DE" dirty="0"/>
              <a:t> Hall </a:t>
            </a:r>
            <a:r>
              <a:rPr lang="ja-JP" altLang="en-US"/>
              <a:t>  </a:t>
            </a:r>
            <a:r>
              <a:rPr lang="ja-DE" altLang="en-US" dirty="0"/>
              <a:t>日本語標記は「シュヴェービッシュ　ハル」</a:t>
            </a:r>
            <a:endParaRPr lang="en-US" altLang="ja-DE" dirty="0"/>
          </a:p>
          <a:p>
            <a:pPr marL="0" indent="0">
              <a:buNone/>
            </a:pPr>
            <a:r>
              <a:rPr lang="ja-JP" altLang="en-US"/>
              <a:t>　</a:t>
            </a:r>
            <a:r>
              <a:rPr lang="ja-DE" altLang="en-US" dirty="0">
                <a:solidFill>
                  <a:srgbClr val="FF32D0"/>
                </a:solidFill>
              </a:rPr>
              <a:t>シュ</a:t>
            </a:r>
            <a:r>
              <a:rPr lang="ja-DE" altLang="en-US" dirty="0"/>
              <a:t>ヴ</a:t>
            </a:r>
            <a:r>
              <a:rPr lang="de-DE" altLang="ja-DE" dirty="0">
                <a:solidFill>
                  <a:srgbClr val="FF32D0"/>
                </a:solidFill>
              </a:rPr>
              <a:t>ä</a:t>
            </a:r>
            <a:r>
              <a:rPr lang="ja-DE" altLang="en-US" dirty="0"/>
              <a:t>ービッ</a:t>
            </a:r>
            <a:r>
              <a:rPr lang="ja-DE" altLang="en-US" dirty="0">
                <a:solidFill>
                  <a:srgbClr val="FF32D0"/>
                </a:solidFill>
              </a:rPr>
              <a:t>シュ</a:t>
            </a:r>
            <a:r>
              <a:rPr lang="ja-DE" altLang="en-US" dirty="0"/>
              <a:t>　</a:t>
            </a:r>
            <a:endParaRPr lang="de-DE" altLang="ja-DE" dirty="0"/>
          </a:p>
          <a:p>
            <a:pPr marL="0" indent="0">
              <a:buNone/>
            </a:pPr>
            <a:r>
              <a:rPr lang="de-DE" altLang="ja-DE" dirty="0"/>
              <a:t>7) G</a:t>
            </a:r>
            <a:r>
              <a:rPr lang="de-DE" altLang="ja-DE" dirty="0">
                <a:highlight>
                  <a:srgbClr val="FF00FF"/>
                </a:highlight>
              </a:rPr>
              <a:t>ö</a:t>
            </a:r>
            <a:r>
              <a:rPr lang="de-DE" altLang="ja-DE" dirty="0"/>
              <a:t>ttingen			</a:t>
            </a:r>
            <a:r>
              <a:rPr lang="ja-DE" altLang="en-US" dirty="0"/>
              <a:t>「ゲッティンゲン」</a:t>
            </a:r>
            <a:endParaRPr lang="de-DE" altLang="ja-DE" dirty="0"/>
          </a:p>
          <a:p>
            <a:pPr marL="0" indent="0">
              <a:buNone/>
            </a:pPr>
            <a:r>
              <a:rPr lang="de-DE" altLang="ja-DE" dirty="0"/>
              <a:t>8) M</a:t>
            </a:r>
            <a:r>
              <a:rPr lang="de-DE" altLang="ja-DE" dirty="0">
                <a:highlight>
                  <a:srgbClr val="FF00FF"/>
                </a:highlight>
              </a:rPr>
              <a:t>ü</a:t>
            </a:r>
            <a:r>
              <a:rPr lang="de-DE" altLang="ja-DE" dirty="0"/>
              <a:t>n</a:t>
            </a:r>
            <a:r>
              <a:rPr lang="de-DE" altLang="ja-DE" dirty="0">
                <a:highlight>
                  <a:srgbClr val="FF00FF"/>
                </a:highlight>
              </a:rPr>
              <a:t>ch</a:t>
            </a:r>
            <a:r>
              <a:rPr lang="de-DE" altLang="ja-DE" dirty="0"/>
              <a:t>en			</a:t>
            </a:r>
            <a:r>
              <a:rPr lang="ja-JP" altLang="en-US"/>
              <a:t>「</a:t>
            </a:r>
            <a:r>
              <a:rPr lang="ja-DE" altLang="en-US" dirty="0"/>
              <a:t>ミュンヘン」</a:t>
            </a:r>
            <a:endParaRPr lang="de-DE" altLang="ja-DE" dirty="0"/>
          </a:p>
          <a:p>
            <a:pPr marL="0" indent="0">
              <a:buNone/>
            </a:pPr>
            <a:r>
              <a:rPr lang="de-DE" altLang="ja-DE" dirty="0"/>
              <a:t>9) Be</a:t>
            </a:r>
            <a:r>
              <a:rPr lang="de-DE" altLang="ja-DE" dirty="0">
                <a:highlight>
                  <a:srgbClr val="FF00FF"/>
                </a:highlight>
              </a:rPr>
              <a:t>r</a:t>
            </a:r>
            <a:r>
              <a:rPr lang="de-DE" altLang="ja-DE" dirty="0"/>
              <a:t>n</a:t>
            </a:r>
            <a:r>
              <a:rPr lang="en-US" altLang="ja-DE" dirty="0"/>
              <a:t>			</a:t>
            </a:r>
            <a:r>
              <a:rPr lang="ja-DE" altLang="en-US" dirty="0"/>
              <a:t>「ベルン」</a:t>
            </a:r>
            <a:r>
              <a:rPr lang="en-US" altLang="ja-DE" dirty="0"/>
              <a:t>	</a:t>
            </a:r>
            <a:endParaRPr lang="de-DE" altLang="ja-DE" dirty="0"/>
          </a:p>
          <a:p>
            <a:pPr marL="0" indent="0">
              <a:buNone/>
            </a:pPr>
            <a:r>
              <a:rPr lang="de-DE" altLang="ja-DE" dirty="0"/>
              <a:t>10) Frankfu</a:t>
            </a:r>
            <a:r>
              <a:rPr lang="de-DE" altLang="ja-DE" dirty="0">
                <a:highlight>
                  <a:srgbClr val="FF00FF"/>
                </a:highlight>
              </a:rPr>
              <a:t>r</a:t>
            </a:r>
            <a:r>
              <a:rPr lang="de-DE" altLang="ja-DE" dirty="0"/>
              <a:t>t		</a:t>
            </a:r>
            <a:r>
              <a:rPr lang="ja-DE" altLang="en-US" dirty="0"/>
              <a:t>「フランクフルト」</a:t>
            </a:r>
          </a:p>
        </p:txBody>
      </p:sp>
    </p:spTree>
    <p:extLst>
      <p:ext uri="{BB962C8B-B14F-4D97-AF65-F5344CB8AC3E}">
        <p14:creationId xmlns:p14="http://schemas.microsoft.com/office/powerpoint/2010/main" val="1015361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C504325-6D28-6F44-81DA-AD7987CFD3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6" t="68218" r="-2586"/>
          <a:stretch/>
        </p:blipFill>
        <p:spPr>
          <a:xfrm>
            <a:off x="894247" y="1096471"/>
            <a:ext cx="9112588" cy="197052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09213CF3-9B0C-9649-90D9-3E9CC8D1C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459553" cy="683746"/>
          </a:xfrm>
        </p:spPr>
        <p:txBody>
          <a:bodyPr>
            <a:normAutofit fontScale="90000"/>
          </a:bodyPr>
          <a:lstStyle/>
          <a:p>
            <a:r>
              <a:rPr lang="ja-DE" altLang="en-US" dirty="0"/>
              <a:t>発音の規則　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C2DC93-8404-4D43-9976-C7455D3D1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29000"/>
            <a:ext cx="10515600" cy="2747962"/>
          </a:xfrm>
        </p:spPr>
        <p:txBody>
          <a:bodyPr/>
          <a:lstStyle/>
          <a:p>
            <a:pPr marL="0" indent="0">
              <a:buNone/>
            </a:pPr>
            <a:r>
              <a:rPr lang="ja-DE" altLang="en-US" dirty="0"/>
              <a:t>これをおさえれば大丈夫！</a:t>
            </a:r>
            <a:endParaRPr lang="en-US" altLang="ja-DE" dirty="0"/>
          </a:p>
          <a:p>
            <a:pPr marL="0" indent="0">
              <a:buNone/>
            </a:pPr>
            <a:endParaRPr lang="en-US" altLang="ja-DE" dirty="0"/>
          </a:p>
          <a:p>
            <a:pPr marL="0" indent="0">
              <a:buNone/>
            </a:pPr>
            <a:r>
              <a:rPr lang="de-DE" altLang="ja-DE" dirty="0"/>
              <a:t>Aktion 1</a:t>
            </a:r>
          </a:p>
          <a:p>
            <a:pPr marL="0" indent="0">
              <a:buNone/>
            </a:pPr>
            <a:r>
              <a:rPr lang="ja-DE" altLang="en-US" dirty="0"/>
              <a:t>都市名で練習しましょう。それぞれ有名な観光地でもあります。</a:t>
            </a:r>
            <a:endParaRPr lang="en-US" altLang="ja-DE" dirty="0"/>
          </a:p>
          <a:p>
            <a:pPr marL="0" indent="0">
              <a:buNone/>
            </a:pPr>
            <a:endParaRPr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3556305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E5955F-BEF1-8D45-8E80-9C057B515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2c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C7FE61-1191-6F4F-9B44-8E1ADE6D5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DE" altLang="en-US" dirty="0"/>
              <a:t>疑問詞を補いましょう。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3252238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E5955F-BEF1-8D45-8E80-9C057B515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2c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C7FE61-1191-6F4F-9B44-8E1ADE6D5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DE" altLang="en-US" dirty="0"/>
              <a:t>答え</a:t>
            </a:r>
            <a:endParaRPr kumimoji="1" lang="de-DE" altLang="ja-DE" dirty="0"/>
          </a:p>
          <a:p>
            <a:pPr marL="514350" indent="-514350">
              <a:buAutoNum type="arabicParenR"/>
            </a:pPr>
            <a:r>
              <a:rPr kumimoji="1" lang="de-DE" altLang="ja-DE" dirty="0"/>
              <a:t>Woher kommen Sie?</a:t>
            </a:r>
          </a:p>
          <a:p>
            <a:pPr marL="514350" indent="-514350">
              <a:buAutoNum type="arabicParenR"/>
            </a:pPr>
            <a:r>
              <a:rPr kumimoji="1" lang="de-DE" altLang="ja-DE" dirty="0"/>
              <a:t>Wo wohnen Sie?</a:t>
            </a:r>
          </a:p>
          <a:p>
            <a:pPr marL="514350" indent="-514350">
              <a:buAutoNum type="arabicParenR"/>
            </a:pPr>
            <a:r>
              <a:rPr kumimoji="1" lang="de-DE" altLang="ja-DE" dirty="0"/>
              <a:t>Wie heißen Sie?</a:t>
            </a: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1240048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E5955F-BEF1-8D45-8E80-9C057B515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2d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C7FE61-1191-6F4F-9B44-8E1ADE6D5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DE" altLang="en-US" dirty="0"/>
              <a:t>動詞の語尾を補いましょう。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dirty="0"/>
              <a:t>主語は？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de-DE" altLang="ja-DE" dirty="0"/>
              <a:t>jetzt  </a:t>
            </a:r>
            <a:r>
              <a:rPr kumimoji="1" lang="ja-DE" altLang="en-US" dirty="0"/>
              <a:t>今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en-US" altLang="ja-DE" dirty="0" err="1"/>
              <a:t>denn</a:t>
            </a:r>
            <a:r>
              <a:rPr kumimoji="1" lang="en-US" altLang="ja-DE" dirty="0"/>
              <a:t> </a:t>
            </a:r>
            <a:r>
              <a:rPr kumimoji="1" lang="ja-DE" altLang="en-US" dirty="0"/>
              <a:t>いったい（強調表現）</a:t>
            </a:r>
            <a:endParaRPr kumimoji="1" lang="en-US" altLang="ja-DE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4108927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E54856-C1EF-4A46-A2C2-A28F73F72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394092" cy="1006475"/>
          </a:xfrm>
        </p:spPr>
        <p:txBody>
          <a:bodyPr/>
          <a:lstStyle/>
          <a:p>
            <a:r>
              <a:rPr kumimoji="1" lang="de-DE" altLang="ja-DE" dirty="0"/>
              <a:t>Übung 2d Lösung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6844641-DE51-704B-A299-9EDFC0E72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1665"/>
            <a:ext cx="10515600" cy="4595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de-DE" altLang="ja-DE" sz="3600" dirty="0"/>
              <a:t>1)	Ich heiß</a:t>
            </a:r>
            <a:r>
              <a:rPr kumimoji="1" lang="de-DE" altLang="ja-DE" sz="3600" u="sng" dirty="0"/>
              <a:t>e</a:t>
            </a:r>
            <a:r>
              <a:rPr kumimoji="1" lang="de-DE" altLang="ja-DE" sz="3600" dirty="0"/>
              <a:t> Fischer. Wie heiß</a:t>
            </a:r>
            <a:r>
              <a:rPr kumimoji="1" lang="de-DE" altLang="ja-DE" sz="3600" u="sng" dirty="0"/>
              <a:t>en</a:t>
            </a:r>
            <a:r>
              <a:rPr kumimoji="1" lang="de-DE" altLang="ja-DE" sz="3600" dirty="0"/>
              <a:t> Sie?</a:t>
            </a:r>
          </a:p>
          <a:p>
            <a:pPr marL="0" indent="0">
              <a:buNone/>
            </a:pPr>
            <a:r>
              <a:rPr kumimoji="1" lang="en-US" altLang="ja-DE" sz="3600" dirty="0"/>
              <a:t>2)	Ich komm</a:t>
            </a:r>
            <a:r>
              <a:rPr kumimoji="1" lang="en-US" altLang="ja-DE" sz="3600" u="sng" dirty="0"/>
              <a:t>e</a:t>
            </a:r>
            <a:r>
              <a:rPr kumimoji="1" lang="en-US" altLang="ja-DE" sz="3600" dirty="0"/>
              <a:t> aus der Schweiz. Und Sie? </a:t>
            </a:r>
          </a:p>
          <a:p>
            <a:pPr marL="0" indent="0">
              <a:buNone/>
            </a:pPr>
            <a:r>
              <a:rPr kumimoji="1" lang="en-US" altLang="ja-DE" sz="3600" dirty="0"/>
              <a:t>	Woher komm</a:t>
            </a:r>
            <a:r>
              <a:rPr kumimoji="1" lang="en-US" altLang="ja-DE" sz="3600" u="sng" dirty="0"/>
              <a:t>en</a:t>
            </a:r>
            <a:r>
              <a:rPr kumimoji="1" lang="en-US" altLang="ja-DE" sz="3600" dirty="0"/>
              <a:t> Sie?</a:t>
            </a:r>
            <a:endParaRPr kumimoji="1" lang="de-DE" altLang="ja-DE" sz="3600" dirty="0"/>
          </a:p>
          <a:p>
            <a:pPr marL="742950" indent="-742950">
              <a:buAutoNum type="arabicParenR" startAt="3"/>
            </a:pPr>
            <a:r>
              <a:rPr kumimoji="1" lang="de-DE" altLang="ja-DE" sz="3600" dirty="0"/>
              <a:t>Ich wohn</a:t>
            </a:r>
            <a:r>
              <a:rPr kumimoji="1" lang="de-DE" altLang="ja-DE" sz="3600" u="sng" dirty="0"/>
              <a:t>e</a:t>
            </a:r>
            <a:r>
              <a:rPr kumimoji="1" lang="de-DE" altLang="ja-DE" sz="3600" dirty="0"/>
              <a:t> jetzt in Stuttgart. </a:t>
            </a:r>
            <a:r>
              <a:rPr kumimoji="1" lang="de-DE" altLang="ja-DE" sz="3600" dirty="0" err="1"/>
              <a:t>Un</a:t>
            </a:r>
            <a:r>
              <a:rPr kumimoji="1" lang="en-US" altLang="ja-DE" sz="3600" dirty="0"/>
              <a:t>d</a:t>
            </a:r>
            <a:r>
              <a:rPr kumimoji="1" lang="de-DE" altLang="ja-DE" sz="3600" dirty="0"/>
              <a:t> Sie?</a:t>
            </a:r>
          </a:p>
          <a:p>
            <a:pPr marL="0" indent="0">
              <a:buNone/>
            </a:pPr>
            <a:r>
              <a:rPr kumimoji="1" lang="de-DE" altLang="ja-DE" sz="3600" dirty="0"/>
              <a:t>	Wo wohn</a:t>
            </a:r>
            <a:r>
              <a:rPr kumimoji="1" lang="de-DE" altLang="ja-DE" sz="3600" u="sng" dirty="0"/>
              <a:t>en</a:t>
            </a:r>
            <a:r>
              <a:rPr kumimoji="1" lang="de-DE" altLang="ja-DE" sz="3600" dirty="0"/>
              <a:t> Sie denn?</a:t>
            </a:r>
          </a:p>
          <a:p>
            <a:pPr marL="0" indent="0">
              <a:buNone/>
            </a:pPr>
            <a:endParaRPr kumimoji="1" lang="de-DE" altLang="ja-DE" sz="3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kumimoji="1" lang="de-DE" altLang="ja-DE" sz="3600" dirty="0">
                <a:solidFill>
                  <a:srgbClr val="FF0000"/>
                </a:solidFill>
              </a:rPr>
              <a:t>heiß</a:t>
            </a:r>
            <a:r>
              <a:rPr kumimoji="1" lang="de-DE" altLang="ja-DE" sz="3600" dirty="0">
                <a:solidFill>
                  <a:srgbClr val="FF0000"/>
                </a:solidFill>
                <a:highlight>
                  <a:srgbClr val="FFFF00"/>
                </a:highlight>
              </a:rPr>
              <a:t>en</a:t>
            </a:r>
            <a:r>
              <a:rPr kumimoji="1" lang="de-DE" altLang="ja-DE" sz="3600" dirty="0">
                <a:solidFill>
                  <a:srgbClr val="FF0000"/>
                </a:solidFill>
              </a:rPr>
              <a:t>      </a:t>
            </a:r>
            <a:r>
              <a:rPr kumimoji="1" lang="de-DE" altLang="ja-DE" sz="3600" dirty="0"/>
              <a:t>ich -</a:t>
            </a:r>
            <a:r>
              <a:rPr kumimoji="1" lang="de-DE" altLang="ja-DE" sz="3600" dirty="0" err="1">
                <a:highlight>
                  <a:srgbClr val="FFFF00"/>
                </a:highlight>
              </a:rPr>
              <a:t>e</a:t>
            </a:r>
            <a:r>
              <a:rPr kumimoji="1" lang="de-DE" altLang="ja-DE" sz="3600" dirty="0"/>
              <a:t>  Sie  -</a:t>
            </a:r>
            <a:r>
              <a:rPr kumimoji="1" lang="de-DE" altLang="ja-DE" sz="3600" dirty="0">
                <a:highlight>
                  <a:srgbClr val="FFFF00"/>
                </a:highlight>
              </a:rPr>
              <a:t>en</a:t>
            </a:r>
            <a:endParaRPr kumimoji="1" lang="ja-DE" altLang="en-US" sz="3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122926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00A1DE-B19A-394C-8506-584728C81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1983"/>
          </a:xfrm>
        </p:spPr>
        <p:txBody>
          <a:bodyPr/>
          <a:lstStyle/>
          <a:p>
            <a:r>
              <a:rPr kumimoji="1" lang="de-DE" altLang="ja-DE" dirty="0"/>
              <a:t>Dialog 5   </a:t>
            </a:r>
            <a:r>
              <a:rPr kumimoji="1" lang="ja-DE" altLang="en-US" dirty="0"/>
              <a:t>大会議後のパーティにて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6ED3E9-2785-7844-AF14-F37EA28EE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77108"/>
            <a:ext cx="11175609" cy="46998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de-DE" altLang="ja-DE" dirty="0"/>
              <a:t>A: Guten Abend. Kommen Sie aus Italien?</a:t>
            </a:r>
          </a:p>
          <a:p>
            <a:pPr marL="0" indent="0">
              <a:buNone/>
            </a:pPr>
            <a:r>
              <a:rPr kumimoji="1" lang="de-DE" altLang="ja-DE" dirty="0"/>
              <a:t>B: Nein, ich komme aus Spanien.</a:t>
            </a:r>
          </a:p>
          <a:p>
            <a:pPr marL="0" indent="0">
              <a:buNone/>
            </a:pPr>
            <a:r>
              <a:rPr kumimoji="1" lang="de-DE" altLang="ja-DE" dirty="0"/>
              <a:t>A: Ach so. Wohnen Sie in Madrid?</a:t>
            </a:r>
          </a:p>
          <a:p>
            <a:pPr marL="0" indent="0">
              <a:buNone/>
            </a:pPr>
            <a:r>
              <a:rPr kumimoji="1" lang="de-DE" altLang="ja-DE" dirty="0"/>
              <a:t>B: Nein, ich wohne nicht in Madrid. Ich wohne in Barcelona.</a:t>
            </a:r>
          </a:p>
          <a:p>
            <a:pPr marL="0" indent="0">
              <a:buNone/>
            </a:pPr>
            <a:r>
              <a:rPr kumimoji="1" lang="de-DE" altLang="ja-DE" dirty="0"/>
              <a:t>A: Ah ja.</a:t>
            </a:r>
          </a:p>
          <a:p>
            <a:pPr marL="0" indent="0">
              <a:buNone/>
            </a:pPr>
            <a:r>
              <a:rPr kumimoji="1" lang="de-DE" altLang="ja-DE" dirty="0"/>
              <a:t>A: </a:t>
            </a:r>
            <a:r>
              <a:rPr kumimoji="1" lang="ja-DE" altLang="en-US" dirty="0"/>
              <a:t>こんばんは。イタリアからいらしたんですか？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B:</a:t>
            </a:r>
            <a:r>
              <a:rPr kumimoji="1" lang="ja-JP" altLang="en-US"/>
              <a:t> いいえ、</a:t>
            </a:r>
            <a:r>
              <a:rPr kumimoji="1" lang="ja-DE" altLang="en-US" dirty="0"/>
              <a:t>スペインから来ました。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A:</a:t>
            </a:r>
            <a:r>
              <a:rPr kumimoji="1" lang="ja-JP" altLang="en-US"/>
              <a:t> </a:t>
            </a:r>
            <a:r>
              <a:rPr kumimoji="1" lang="ja-DE" altLang="en-US" dirty="0"/>
              <a:t>ああそうですか。マドリッドにお住まいですか？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B:</a:t>
            </a:r>
            <a:r>
              <a:rPr kumimoji="1" lang="ja-DE" altLang="en-US" dirty="0"/>
              <a:t>いいえ、マドリッドに住んでいるのではありません。</a:t>
            </a:r>
            <a:endParaRPr kumimoji="1" lang="en-US" altLang="ja-DE" dirty="0"/>
          </a:p>
          <a:p>
            <a:pPr marL="0" indent="0">
              <a:buNone/>
            </a:pPr>
            <a:r>
              <a:rPr kumimoji="1" lang="ja-DE" altLang="en-US" dirty="0"/>
              <a:t>　バルセロナに住んでいます。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A:</a:t>
            </a:r>
            <a:r>
              <a:rPr kumimoji="1" lang="ja-DE" altLang="en-US" dirty="0"/>
              <a:t>ああそうなんですね。</a:t>
            </a:r>
          </a:p>
        </p:txBody>
      </p:sp>
    </p:spTree>
    <p:extLst>
      <p:ext uri="{BB962C8B-B14F-4D97-AF65-F5344CB8AC3E}">
        <p14:creationId xmlns:p14="http://schemas.microsoft.com/office/powerpoint/2010/main" val="3525065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B3D66C-BACE-0D40-8F53-DB0E23274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10669" cy="1059665"/>
          </a:xfrm>
        </p:spPr>
        <p:txBody>
          <a:bodyPr/>
          <a:lstStyle/>
          <a:p>
            <a:r>
              <a:rPr kumimoji="1" lang="de-DE" altLang="ja-DE" dirty="0"/>
              <a:t>Szene 1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A79066-2D05-2443-B087-F90FAA664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69" y="1690686"/>
            <a:ext cx="10515600" cy="4802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DE" altLang="en-US" dirty="0"/>
              <a:t>人と知り合うとき</a:t>
            </a:r>
            <a:r>
              <a:rPr kumimoji="1" lang="ja-DE" altLang="en-US"/>
              <a:t>、どう言う？</a:t>
            </a: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39642610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613C3E-7892-1E41-BA0E-28C8C1F76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DE" dirty="0"/>
              <a:t>Dialog 6 </a:t>
            </a:r>
            <a:r>
              <a:rPr kumimoji="1" lang="ja-DE" altLang="en-US" dirty="0"/>
              <a:t>飛行機内で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83903F-2F11-4449-9465-2E16DDEC1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de-DE" altLang="ja-DE" dirty="0"/>
              <a:t>C: Kommen Sie aus Deutschland?</a:t>
            </a:r>
          </a:p>
          <a:p>
            <a:pPr marL="0" indent="0">
              <a:buNone/>
            </a:pPr>
            <a:r>
              <a:rPr kumimoji="1" lang="de-DE" altLang="ja-DE" dirty="0"/>
              <a:t>D: Nein, nein. Ich komme aus Österreich.</a:t>
            </a:r>
          </a:p>
          <a:p>
            <a:pPr marL="0" indent="0">
              <a:buNone/>
            </a:pPr>
            <a:r>
              <a:rPr kumimoji="1" lang="de-DE" altLang="ja-DE" dirty="0"/>
              <a:t>C: Ach so. Wohnen Sie in Japan?</a:t>
            </a:r>
          </a:p>
          <a:p>
            <a:pPr marL="0" indent="0">
              <a:buNone/>
            </a:pPr>
            <a:r>
              <a:rPr kumimoji="1" lang="de-DE" altLang="ja-DE" dirty="0"/>
              <a:t>D: Ja, ich wohne in Kobe.</a:t>
            </a:r>
          </a:p>
          <a:p>
            <a:pPr marL="0" indent="0">
              <a:buNone/>
            </a:pPr>
            <a:r>
              <a:rPr kumimoji="1" lang="de-DE" altLang="ja-DE" dirty="0"/>
              <a:t>C: </a:t>
            </a:r>
            <a:r>
              <a:rPr kumimoji="1" lang="ja-DE" altLang="en-US" dirty="0"/>
              <a:t>ドイツからいらしたんですか？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D:</a:t>
            </a:r>
            <a:r>
              <a:rPr kumimoji="1" lang="ja-JP" altLang="en-US"/>
              <a:t> いえいえ。</a:t>
            </a:r>
            <a:r>
              <a:rPr kumimoji="1" lang="ja-DE" altLang="en-US" dirty="0"/>
              <a:t>オーストリアから来ました。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C:</a:t>
            </a:r>
            <a:r>
              <a:rPr kumimoji="1" lang="ja-JP" altLang="en-US"/>
              <a:t> </a:t>
            </a:r>
            <a:r>
              <a:rPr kumimoji="1" lang="ja-DE" altLang="en-US" dirty="0"/>
              <a:t>ああそうですか。日本にお住まいですか？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D: </a:t>
            </a:r>
            <a:r>
              <a:rPr kumimoji="1" lang="ja-DE" altLang="en-US" dirty="0"/>
              <a:t>はい、神戸に住んでいます。</a:t>
            </a:r>
          </a:p>
        </p:txBody>
      </p:sp>
    </p:spTree>
    <p:extLst>
      <p:ext uri="{BB962C8B-B14F-4D97-AF65-F5344CB8AC3E}">
        <p14:creationId xmlns:p14="http://schemas.microsoft.com/office/powerpoint/2010/main" val="12024599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75C05E-F294-6549-A036-AAFC81252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r>
              <a:rPr kumimoji="1" lang="de-DE" altLang="ja-DE" dirty="0"/>
              <a:t>ja/nein </a:t>
            </a:r>
            <a:r>
              <a:rPr kumimoji="1" lang="ja-JP" altLang="en-US"/>
              <a:t>で</a:t>
            </a:r>
            <a:r>
              <a:rPr kumimoji="1" lang="ja-DE" altLang="en-US" dirty="0"/>
              <a:t>答える</a:t>
            </a:r>
            <a:r>
              <a:rPr kumimoji="1" lang="en-US" altLang="ja-DE" dirty="0"/>
              <a:t>	</a:t>
            </a:r>
            <a:r>
              <a:rPr kumimoji="1" lang="ja-JP" altLang="en-US"/>
              <a:t>　</a:t>
            </a:r>
            <a:r>
              <a:rPr kumimoji="1" lang="ja-DE" altLang="en-US" dirty="0">
                <a:solidFill>
                  <a:srgbClr val="FF0000"/>
                </a:solidFill>
              </a:rPr>
              <a:t>否定</a:t>
            </a:r>
            <a:r>
              <a:rPr kumimoji="1" lang="ja-DE" altLang="en-US" dirty="0"/>
              <a:t>文の作り方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FF3AF8-BC41-5740-AFFC-EC5926C23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9"/>
            <a:ext cx="10824411" cy="44862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de-DE" altLang="ja-DE" sz="3600" dirty="0"/>
              <a:t>Kommen Sie aus ..... ? </a:t>
            </a:r>
          </a:p>
          <a:p>
            <a:pPr marL="0" indent="0">
              <a:buNone/>
            </a:pPr>
            <a:endParaRPr kumimoji="1" lang="de-DE" altLang="ja-DE" sz="3600" dirty="0"/>
          </a:p>
          <a:p>
            <a:pPr marL="0" indent="0">
              <a:buNone/>
            </a:pPr>
            <a:r>
              <a:rPr kumimoji="1" lang="de-DE" altLang="ja-DE" sz="3600" dirty="0"/>
              <a:t>Kommen Sie aus Deutschland?</a:t>
            </a:r>
          </a:p>
          <a:p>
            <a:pPr marL="0" indent="0">
              <a:buNone/>
            </a:pPr>
            <a:r>
              <a:rPr kumimoji="1" lang="de-DE" altLang="ja-DE" sz="3600" dirty="0"/>
              <a:t>	- Ja, ich komme aus Deutschland.</a:t>
            </a:r>
          </a:p>
          <a:p>
            <a:pPr marL="0" indent="0">
              <a:buNone/>
            </a:pPr>
            <a:r>
              <a:rPr kumimoji="1" lang="de-DE" altLang="ja-DE" sz="3600" dirty="0">
                <a:solidFill>
                  <a:srgbClr val="FF0000"/>
                </a:solidFill>
              </a:rPr>
              <a:t>	</a:t>
            </a:r>
            <a:r>
              <a:rPr kumimoji="1" lang="de-DE" altLang="ja-DE" sz="3600" dirty="0"/>
              <a:t>-</a:t>
            </a:r>
            <a:r>
              <a:rPr kumimoji="1" lang="de-DE" altLang="ja-DE" sz="3600" dirty="0">
                <a:solidFill>
                  <a:srgbClr val="FF0000"/>
                </a:solidFill>
              </a:rPr>
              <a:t> Nein</a:t>
            </a:r>
            <a:r>
              <a:rPr kumimoji="1" lang="de-DE" altLang="ja-DE" sz="3600" dirty="0"/>
              <a:t>, ich komme </a:t>
            </a:r>
            <a:r>
              <a:rPr kumimoji="1" lang="de-DE" altLang="ja-DE" sz="3600" dirty="0">
                <a:solidFill>
                  <a:srgbClr val="FF0000"/>
                </a:solidFill>
              </a:rPr>
              <a:t>nicht</a:t>
            </a:r>
            <a:r>
              <a:rPr kumimoji="1" lang="de-DE" altLang="ja-DE" sz="3600" dirty="0"/>
              <a:t> aus Deutschland. </a:t>
            </a:r>
          </a:p>
          <a:p>
            <a:pPr marL="0" indent="0">
              <a:buNone/>
            </a:pPr>
            <a:r>
              <a:rPr kumimoji="1" lang="de-DE" altLang="ja-DE" sz="3600" dirty="0"/>
              <a:t>	   Ich komme aus ... </a:t>
            </a:r>
            <a:endParaRPr kumimoji="1" lang="ja-DE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7331269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ACBECE-C361-5546-B397-FEA6C45C5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DE" altLang="en-US" dirty="0"/>
              <a:t>動詞</a:t>
            </a:r>
            <a:r>
              <a:rPr kumimoji="1" lang="ja-JP" altLang="en-US"/>
              <a:t>の</a:t>
            </a:r>
            <a:r>
              <a:rPr kumimoji="1" lang="ja-DE" altLang="en-US" dirty="0"/>
              <a:t>まとめ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E5653D-31B2-C044-A2F1-82292F587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de-DE" altLang="ja-DE" dirty="0">
                <a:solidFill>
                  <a:srgbClr val="FF0000"/>
                </a:solidFill>
              </a:rPr>
              <a:t>heiß</a:t>
            </a:r>
            <a:r>
              <a:rPr kumimoji="1" lang="de-DE" altLang="ja-DE" dirty="0">
                <a:solidFill>
                  <a:srgbClr val="FF0000"/>
                </a:solidFill>
                <a:highlight>
                  <a:srgbClr val="FFFF00"/>
                </a:highlight>
              </a:rPr>
              <a:t>en</a:t>
            </a:r>
            <a:r>
              <a:rPr kumimoji="1" lang="de-DE" altLang="ja-DE" dirty="0">
                <a:solidFill>
                  <a:srgbClr val="FF0000"/>
                </a:solidFill>
              </a:rPr>
              <a:t>     komm</a:t>
            </a:r>
            <a:r>
              <a:rPr kumimoji="1" lang="de-DE" altLang="ja-DE" dirty="0">
                <a:solidFill>
                  <a:srgbClr val="FF0000"/>
                </a:solidFill>
                <a:highlight>
                  <a:srgbClr val="FFFF00"/>
                </a:highlight>
              </a:rPr>
              <a:t>en</a:t>
            </a:r>
            <a:r>
              <a:rPr kumimoji="1" lang="de-DE" altLang="ja-DE" dirty="0">
                <a:solidFill>
                  <a:srgbClr val="FF0000"/>
                </a:solidFill>
              </a:rPr>
              <a:t>     wohn</a:t>
            </a:r>
            <a:r>
              <a:rPr kumimoji="1" lang="de-DE" altLang="ja-DE" dirty="0">
                <a:solidFill>
                  <a:srgbClr val="FF0000"/>
                </a:solidFill>
                <a:highlight>
                  <a:srgbClr val="FFFF00"/>
                </a:highlight>
              </a:rPr>
              <a:t>en</a:t>
            </a:r>
          </a:p>
          <a:p>
            <a:pPr marL="0" indent="0">
              <a:buNone/>
            </a:pPr>
            <a:r>
              <a:rPr kumimoji="1" lang="de-DE" altLang="ja-DE" dirty="0"/>
              <a:t>ich -</a:t>
            </a:r>
            <a:r>
              <a:rPr kumimoji="1" lang="de-DE" altLang="ja-DE" dirty="0" err="1">
                <a:highlight>
                  <a:srgbClr val="FFFF00"/>
                </a:highlight>
              </a:rPr>
              <a:t>e</a:t>
            </a:r>
            <a:r>
              <a:rPr kumimoji="1" lang="de-DE" altLang="ja-DE" dirty="0"/>
              <a:t>  	Sie  -</a:t>
            </a:r>
            <a:r>
              <a:rPr kumimoji="1" lang="de-DE" altLang="ja-DE" dirty="0">
                <a:highlight>
                  <a:srgbClr val="FFFF00"/>
                </a:highlight>
              </a:rPr>
              <a:t>en</a:t>
            </a:r>
          </a:p>
          <a:p>
            <a:pPr marL="0" indent="0">
              <a:buNone/>
            </a:pPr>
            <a:endParaRPr kumimoji="1" lang="de-DE" altLang="ja-DE" dirty="0"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kumimoji="1" lang="ja-DE" altLang="en-US" dirty="0"/>
              <a:t>不規則動詞</a:t>
            </a:r>
            <a:r>
              <a:rPr kumimoji="1" lang="en-US" altLang="ja-DE" dirty="0"/>
              <a:t> </a:t>
            </a:r>
            <a:r>
              <a:rPr kumimoji="1" lang="de-DE" altLang="ja-DE" dirty="0"/>
              <a:t>sein</a:t>
            </a:r>
          </a:p>
          <a:p>
            <a:pPr marL="0" indent="0">
              <a:buNone/>
            </a:pPr>
            <a:r>
              <a:rPr kumimoji="1" lang="de-DE" altLang="ja-DE" dirty="0"/>
              <a:t>ich bin /  Sie sind  /   es ist</a:t>
            </a:r>
            <a:endParaRPr kumimoji="1" lang="ja-DE" altLang="en-US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9241435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43B27A-3A23-2C43-A989-7A91C4452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95195"/>
          </a:xfrm>
        </p:spPr>
        <p:txBody>
          <a:bodyPr/>
          <a:lstStyle/>
          <a:p>
            <a:r>
              <a:rPr kumimoji="1" lang="de-DE" altLang="ja-DE" sz="3600" dirty="0">
                <a:solidFill>
                  <a:srgbClr val="FF0000"/>
                </a:solidFill>
              </a:rPr>
              <a:t>Aktion 2</a:t>
            </a:r>
            <a:br>
              <a:rPr kumimoji="1" lang="de-DE" altLang="ja-DE" dirty="0"/>
            </a:br>
            <a:br>
              <a:rPr kumimoji="1" lang="de-DE" altLang="ja-DE" dirty="0"/>
            </a:br>
            <a:r>
              <a:rPr kumimoji="1" lang="de-DE" altLang="ja-DE" dirty="0"/>
              <a:t>Kommen Sie aus .... ?</a:t>
            </a:r>
            <a:endParaRPr kumimoji="1" lang="ja-DE" altLang="en-US" dirty="0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D25C359-25D2-9846-8AAB-384D1DDC9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710"/>
          <a:stretch/>
        </p:blipFill>
        <p:spPr>
          <a:xfrm>
            <a:off x="1168740" y="2837409"/>
            <a:ext cx="10305023" cy="151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5017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B95C159E-0CF2-1D44-B462-BD55E8368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DE" altLang="en-US" sz="3600" dirty="0">
                <a:latin typeface="HGPSoeiKakugothicUB" panose="020B0900000000000000" pitchFamily="34" charset="-128"/>
                <a:ea typeface="HGPSoeiKakugothicUB" panose="020B0900000000000000" pitchFamily="34" charset="-128"/>
              </a:rPr>
              <a:t>練習してみましょう</a:t>
            </a:r>
            <a:br>
              <a:rPr kumimoji="1" lang="de-DE" altLang="ja-DE" dirty="0"/>
            </a:br>
            <a:r>
              <a:rPr kumimoji="1" lang="de-DE" altLang="ja-DE" dirty="0"/>
              <a:t>Kommen Sie…?    Ja, ich … / Nein, ich …</a:t>
            </a:r>
            <a:endParaRPr kumimoji="1" lang="ja-DE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22350646-7EA7-7449-A091-EE9B48C14C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de-DE" altLang="ja-DE" dirty="0"/>
              <a:t>A</a:t>
            </a:r>
          </a:p>
          <a:p>
            <a:pPr marL="0" indent="0">
              <a:buNone/>
            </a:pPr>
            <a:r>
              <a:rPr kumimoji="1" lang="de-DE" altLang="ja-DE" dirty="0"/>
              <a:t>1) Österreich</a:t>
            </a:r>
          </a:p>
          <a:p>
            <a:pPr marL="0" indent="0">
              <a:buNone/>
            </a:pPr>
            <a:r>
              <a:rPr kumimoji="1" lang="de-DE" altLang="ja-DE" dirty="0"/>
              <a:t>2) Deutschland</a:t>
            </a:r>
          </a:p>
          <a:p>
            <a:pPr marL="0" indent="0">
              <a:buNone/>
            </a:pPr>
            <a:r>
              <a:rPr kumimoji="1" lang="de-DE" altLang="ja-DE" dirty="0"/>
              <a:t>3) aus der Schweiz</a:t>
            </a:r>
          </a:p>
          <a:p>
            <a:pPr marL="0" indent="0">
              <a:buNone/>
            </a:pPr>
            <a:r>
              <a:rPr kumimoji="1" lang="de-DE" altLang="ja-DE" dirty="0"/>
              <a:t>4) aus der Türkei</a:t>
            </a:r>
          </a:p>
          <a:p>
            <a:pPr marL="0" indent="0">
              <a:buNone/>
            </a:pPr>
            <a:r>
              <a:rPr kumimoji="1" lang="de-DE" altLang="ja-DE" dirty="0"/>
              <a:t>5) England</a:t>
            </a:r>
          </a:p>
          <a:p>
            <a:pPr marL="0" indent="0">
              <a:buNone/>
            </a:pPr>
            <a:r>
              <a:rPr kumimoji="1" lang="de-DE" altLang="ja-DE" dirty="0"/>
              <a:t>6) ?</a:t>
            </a:r>
          </a:p>
          <a:p>
            <a:pPr marL="0" indent="0">
              <a:buNone/>
            </a:pPr>
            <a:r>
              <a:rPr kumimoji="1" lang="de-DE" altLang="ja-DE" dirty="0"/>
              <a:t>....</a:t>
            </a:r>
            <a:endParaRPr kumimoji="1" lang="ja-DE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6677977-16FA-B743-B9CE-F4B98B08EC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de-DE" altLang="ja-DE" dirty="0"/>
              <a:t>B</a:t>
            </a:r>
          </a:p>
          <a:p>
            <a:pPr marL="0" indent="0">
              <a:buNone/>
            </a:pPr>
            <a:r>
              <a:rPr kumimoji="1" lang="de-DE" altLang="ja-DE" dirty="0"/>
              <a:t>1) Österreich</a:t>
            </a:r>
          </a:p>
          <a:p>
            <a:pPr marL="0" indent="0">
              <a:buNone/>
            </a:pPr>
            <a:r>
              <a:rPr kumimoji="1" lang="de-DE" altLang="ja-DE" dirty="0"/>
              <a:t>2) Österreich</a:t>
            </a:r>
          </a:p>
          <a:p>
            <a:pPr marL="0" indent="0">
              <a:buNone/>
            </a:pPr>
            <a:r>
              <a:rPr kumimoji="1" lang="de-DE" altLang="ja-DE" dirty="0"/>
              <a:t>3) Deutschland</a:t>
            </a:r>
          </a:p>
          <a:p>
            <a:pPr marL="0" indent="0">
              <a:buNone/>
            </a:pPr>
            <a:r>
              <a:rPr kumimoji="1" lang="de-DE" altLang="ja-DE" dirty="0"/>
              <a:t>4) aus der Schweiz</a:t>
            </a:r>
          </a:p>
          <a:p>
            <a:pPr marL="514350" indent="-514350">
              <a:buAutoNum type="arabicParenR" startAt="5"/>
            </a:pPr>
            <a:r>
              <a:rPr kumimoji="1" lang="de-DE" altLang="ja-DE" dirty="0"/>
              <a:t>?</a:t>
            </a:r>
          </a:p>
          <a:p>
            <a:pPr marL="514350" indent="-514350">
              <a:buAutoNum type="arabicParenR" startAt="6"/>
            </a:pPr>
            <a:r>
              <a:rPr kumimoji="1" lang="de-DE" altLang="ja-DE" dirty="0"/>
              <a:t>?</a:t>
            </a:r>
          </a:p>
          <a:p>
            <a:pPr marL="0" indent="0">
              <a:buNone/>
            </a:pPr>
            <a:r>
              <a:rPr kumimoji="1" lang="de-DE" altLang="ja-DE" dirty="0"/>
              <a:t>....</a:t>
            </a:r>
          </a:p>
        </p:txBody>
      </p:sp>
    </p:spTree>
    <p:extLst>
      <p:ext uri="{BB962C8B-B14F-4D97-AF65-F5344CB8AC3E}">
        <p14:creationId xmlns:p14="http://schemas.microsoft.com/office/powerpoint/2010/main" val="14155516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43B27A-3A23-2C43-A989-7A91C4452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712" y="773724"/>
            <a:ext cx="10536044" cy="3418448"/>
          </a:xfrm>
        </p:spPr>
        <p:txBody>
          <a:bodyPr>
            <a:normAutofit/>
          </a:bodyPr>
          <a:lstStyle/>
          <a:p>
            <a:r>
              <a:rPr kumimoji="1" lang="de-DE" altLang="ja-DE" sz="3600" dirty="0">
                <a:solidFill>
                  <a:srgbClr val="FF0000"/>
                </a:solidFill>
              </a:rPr>
              <a:t>Aktion 2</a:t>
            </a:r>
            <a:r>
              <a:rPr kumimoji="1" lang="de-DE" altLang="ja-DE" dirty="0">
                <a:solidFill>
                  <a:srgbClr val="FF0000"/>
                </a:solidFill>
              </a:rPr>
              <a:t> </a:t>
            </a:r>
            <a:br>
              <a:rPr kumimoji="1" lang="de-DE" altLang="ja-DE" dirty="0">
                <a:solidFill>
                  <a:srgbClr val="FF0000"/>
                </a:solidFill>
              </a:rPr>
            </a:br>
            <a:br>
              <a:rPr kumimoji="1" lang="de-DE" altLang="ja-DE" dirty="0">
                <a:solidFill>
                  <a:srgbClr val="FF0000"/>
                </a:solidFill>
              </a:rPr>
            </a:br>
            <a:r>
              <a:rPr kumimoji="1" lang="de-DE" altLang="ja-DE" dirty="0"/>
              <a:t>Wohnen Sie in ... ?</a:t>
            </a:r>
            <a:br>
              <a:rPr kumimoji="1" lang="de-DE" altLang="ja-DE" dirty="0"/>
            </a:br>
            <a:br>
              <a:rPr kumimoji="1" lang="de-DE" altLang="ja-DE" sz="3200" dirty="0"/>
            </a:br>
            <a:br>
              <a:rPr kumimoji="1" lang="de-DE" altLang="ja-DE" sz="3200" dirty="0"/>
            </a:br>
            <a:r>
              <a:rPr kumimoji="1" lang="de-DE" altLang="ja-DE" sz="4000" dirty="0"/>
              <a:t>in </a:t>
            </a:r>
            <a:endParaRPr kumimoji="1" lang="ja-DE" altLang="en-US" sz="4000" dirty="0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D25C359-25D2-9846-8AAB-384D1DDC9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515"/>
          <a:stretch/>
        </p:blipFill>
        <p:spPr>
          <a:xfrm>
            <a:off x="1631563" y="3025869"/>
            <a:ext cx="8928873" cy="140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2709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09C168A-BB04-5F4F-8B06-DDEB8A995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" y="939800"/>
            <a:ext cx="105791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247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B58445-2E6C-7043-A7DA-DD8AEA545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ja-DE" dirty="0"/>
              <a:t>Übung 3  </a:t>
            </a:r>
            <a:r>
              <a:rPr lang="ja-DE" altLang="en-US" dirty="0"/>
              <a:t>質問の文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B1C327-46CB-C24B-AD31-0E0BCB54D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de-DE" altLang="ja-DE" dirty="0"/>
              <a:t>Kommen Sie aus Japan?</a:t>
            </a:r>
          </a:p>
          <a:p>
            <a:pPr marL="514350" indent="-514350">
              <a:buAutoNum type="arabicParenR"/>
            </a:pPr>
            <a:r>
              <a:rPr lang="de-DE" altLang="ja-DE" dirty="0"/>
              <a:t>Wohnen Sie in Osaka?</a:t>
            </a:r>
          </a:p>
          <a:p>
            <a:pPr marL="514350" indent="-514350">
              <a:buAutoNum type="arabicParenR"/>
            </a:pPr>
            <a:r>
              <a:rPr lang="de-DE" altLang="ja-DE" dirty="0"/>
              <a:t>Kommen Sie aus Deutschland?</a:t>
            </a:r>
          </a:p>
          <a:p>
            <a:pPr marL="514350" indent="-514350">
              <a:buAutoNum type="arabicParenR"/>
            </a:pPr>
            <a:r>
              <a:rPr lang="de-DE" altLang="ja-DE" dirty="0"/>
              <a:t>Wohnen Sie in Berlin?</a:t>
            </a:r>
          </a:p>
          <a:p>
            <a:pPr marL="514350" indent="-514350">
              <a:buAutoNum type="arabicParenR"/>
            </a:pPr>
            <a:r>
              <a:rPr lang="de-DE" altLang="ja-DE" dirty="0"/>
              <a:t>Wohnen Sie </a:t>
            </a:r>
            <a:r>
              <a:rPr lang="de-DE" altLang="ja-DE" dirty="0">
                <a:highlight>
                  <a:srgbClr val="FFFF00"/>
                </a:highlight>
              </a:rPr>
              <a:t>denn</a:t>
            </a:r>
            <a:r>
              <a:rPr lang="de-DE" altLang="ja-DE" dirty="0"/>
              <a:t> in Rom?</a:t>
            </a:r>
            <a:r>
              <a:rPr lang="ja-JP" altLang="en-US"/>
              <a:t> 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/>
              <a:t>　　　</a:t>
            </a:r>
            <a:r>
              <a:rPr lang="ja-DE" altLang="en-US"/>
              <a:t>強調「</a:t>
            </a:r>
            <a:r>
              <a:rPr lang="ja-DE" altLang="en-US" dirty="0"/>
              <a:t>それじゃあ」「いったい」「</a:t>
            </a:r>
            <a:r>
              <a:rPr lang="en-US" altLang="ja-DE" dirty="0"/>
              <a:t>〜</a:t>
            </a:r>
            <a:r>
              <a:rPr lang="ja-DE" altLang="en-US" dirty="0"/>
              <a:t>なんですか？」</a:t>
            </a:r>
            <a:endParaRPr lang="en-US" altLang="ja-DE" dirty="0"/>
          </a:p>
          <a:p>
            <a:pPr marL="0" indent="0">
              <a:buNone/>
            </a:pPr>
            <a:r>
              <a:rPr lang="ja-DE" altLang="en-US" dirty="0"/>
              <a:t>　　　それじゃあローマにお住まいなんですか？</a:t>
            </a:r>
            <a:endParaRPr lang="en-US" altLang="ja-DE" dirty="0"/>
          </a:p>
          <a:p>
            <a:pPr marL="0" indent="0">
              <a:buNone/>
            </a:pPr>
            <a:endParaRPr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30897259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537666C0-EAB1-B545-9B1E-9A5706D08632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401052" y="1431339"/>
            <a:ext cx="10998885" cy="331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35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7E58FC-50AE-B746-B733-0DA08CFCA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ja-DE" dirty="0"/>
              <a:t>Dialog 7</a:t>
            </a:r>
            <a:endParaRPr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3D7D53-AAD6-8F4B-BE95-0032BB6C5C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altLang="ja-DE" dirty="0"/>
              <a:t>A: Ich heiße Iris Kiesewetter.</a:t>
            </a:r>
          </a:p>
          <a:p>
            <a:pPr marL="0" indent="0">
              <a:buNone/>
            </a:pPr>
            <a:r>
              <a:rPr lang="de-DE" altLang="ja-DE" dirty="0"/>
              <a:t>B: Entschuldigung, wie ist Ihr Name?</a:t>
            </a:r>
          </a:p>
          <a:p>
            <a:pPr marL="0" indent="0">
              <a:buNone/>
            </a:pPr>
            <a:r>
              <a:rPr lang="de-DE" altLang="ja-DE" dirty="0"/>
              <a:t>A: Iris Kiesewetter, K-I-E-S-E-W-E-T-T-E-R.</a:t>
            </a:r>
          </a:p>
          <a:p>
            <a:pPr marL="0" indent="0">
              <a:buNone/>
            </a:pPr>
            <a:endParaRPr lang="de-DE" altLang="ja-DE" dirty="0"/>
          </a:p>
          <a:p>
            <a:pPr marL="0" indent="0">
              <a:buNone/>
            </a:pPr>
            <a:r>
              <a:rPr lang="de-DE" altLang="ja-DE" dirty="0"/>
              <a:t>A: </a:t>
            </a:r>
            <a:r>
              <a:rPr lang="ja-DE" altLang="en-US" dirty="0"/>
              <a:t>私はイーリス・キーゼヴェッターといいます。</a:t>
            </a:r>
            <a:endParaRPr lang="de-DE" altLang="ja-DE" dirty="0"/>
          </a:p>
          <a:p>
            <a:pPr marL="0" indent="0">
              <a:buNone/>
            </a:pPr>
            <a:r>
              <a:rPr lang="de-DE" altLang="ja-DE" dirty="0"/>
              <a:t>B:</a:t>
            </a:r>
            <a:r>
              <a:rPr lang="ja-DE" altLang="en-US" dirty="0"/>
              <a:t>すみません、あなたのお名前は？</a:t>
            </a:r>
            <a:endParaRPr lang="de-DE" altLang="ja-DE" dirty="0"/>
          </a:p>
          <a:p>
            <a:pPr marL="0" indent="0">
              <a:buNone/>
            </a:pPr>
            <a:r>
              <a:rPr lang="de-DE" altLang="ja-DE" dirty="0"/>
              <a:t>A:</a:t>
            </a:r>
            <a:r>
              <a:rPr lang="ja-DE" altLang="en-US" dirty="0"/>
              <a:t>イーリス・キーゼヴェッター、</a:t>
            </a:r>
            <a:r>
              <a:rPr lang="de-DE" altLang="ja-DE" dirty="0"/>
              <a:t> K-I-E-S-E-W-E-T-T-E-R</a:t>
            </a:r>
            <a:r>
              <a:rPr lang="ja-DE" altLang="en-US" dirty="0"/>
              <a:t>。</a:t>
            </a:r>
            <a:endParaRPr lang="de-DE" altLang="ja-DE" dirty="0"/>
          </a:p>
        </p:txBody>
      </p:sp>
    </p:spTree>
    <p:extLst>
      <p:ext uri="{BB962C8B-B14F-4D97-AF65-F5344CB8AC3E}">
        <p14:creationId xmlns:p14="http://schemas.microsoft.com/office/powerpoint/2010/main" val="189894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B3D66C-BACE-0D40-8F53-DB0E23274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10669" cy="1059665"/>
          </a:xfrm>
        </p:spPr>
        <p:txBody>
          <a:bodyPr/>
          <a:lstStyle/>
          <a:p>
            <a:r>
              <a:rPr kumimoji="1" lang="de-DE" altLang="ja-DE" dirty="0"/>
              <a:t>Lektion 1   </a:t>
            </a:r>
            <a:r>
              <a:rPr kumimoji="1" lang="ja-DE" altLang="en-US" dirty="0"/>
              <a:t>人と知り合う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A79066-2D05-2443-B087-F90FAA664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269" y="1690686"/>
            <a:ext cx="10515600" cy="48021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de-DE" altLang="ja-DE" sz="3200" dirty="0">
                <a:solidFill>
                  <a:srgbClr val="00B0F0"/>
                </a:solidFill>
              </a:rPr>
              <a:t>Szene 1</a:t>
            </a:r>
          </a:p>
          <a:p>
            <a:pPr marL="0" indent="0">
              <a:buNone/>
            </a:pPr>
            <a:r>
              <a:rPr kumimoji="1" lang="de-DE" altLang="ja-DE" sz="3200" dirty="0"/>
              <a:t>Dialog 1   </a:t>
            </a:r>
            <a:r>
              <a:rPr kumimoji="1" lang="ja-DE" altLang="en-US" sz="3200" dirty="0"/>
              <a:t>ビジネスシーン</a:t>
            </a:r>
            <a:r>
              <a:rPr kumimoji="1" lang="de-DE" altLang="ja-DE" sz="3200" dirty="0"/>
              <a:t>Geschäftsszene</a:t>
            </a:r>
          </a:p>
          <a:p>
            <a:pPr marL="0" indent="0">
              <a:buNone/>
            </a:pPr>
            <a:r>
              <a:rPr kumimoji="1" lang="de-DE" altLang="ja-DE" sz="3200" dirty="0"/>
              <a:t>A: Guten Tag. Ich heiße Susanne Braun.</a:t>
            </a:r>
          </a:p>
          <a:p>
            <a:pPr marL="0" indent="0">
              <a:buNone/>
            </a:pPr>
            <a:r>
              <a:rPr kumimoji="1" lang="de-DE" altLang="ja-DE" sz="3200" dirty="0"/>
              <a:t>B: Guten Tag. Frau Braun. Ich bin Klaus Mayer.</a:t>
            </a:r>
          </a:p>
          <a:p>
            <a:pPr marL="0" indent="0">
              <a:buNone/>
            </a:pPr>
            <a:r>
              <a:rPr kumimoji="1" lang="de-DE" altLang="ja-DE" sz="3200" dirty="0"/>
              <a:t>A: Sehr angenehm, Herr Mayer.</a:t>
            </a:r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A: </a:t>
            </a:r>
            <a:r>
              <a:rPr kumimoji="1" lang="ja-DE" altLang="en-US" dirty="0"/>
              <a:t>こんにちは。私はズザンネ・ブラウンといいます。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B: </a:t>
            </a:r>
            <a:r>
              <a:rPr kumimoji="1" lang="ja-DE" altLang="en-US" dirty="0"/>
              <a:t>こんにちは。ブラウンさん。私はクラウス・マイヤーです。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A: </a:t>
            </a:r>
            <a:r>
              <a:rPr kumimoji="1" lang="ja-DE" altLang="en-US" dirty="0"/>
              <a:t>（お目にかかれて）たいへん光栄です、マイヤーさん。</a:t>
            </a:r>
          </a:p>
        </p:txBody>
      </p:sp>
    </p:spTree>
    <p:extLst>
      <p:ext uri="{BB962C8B-B14F-4D97-AF65-F5344CB8AC3E}">
        <p14:creationId xmlns:p14="http://schemas.microsoft.com/office/powerpoint/2010/main" val="23048278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623961B-99BF-B647-8DB4-D3123E056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324" y="2018630"/>
            <a:ext cx="11301352" cy="106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0407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CC97204-7053-BA42-A8C9-DB7C049B7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94" y="490956"/>
            <a:ext cx="10827107" cy="501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99691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7C6B6A-B6E3-0741-9A4A-045E7481B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de-DE" altLang="ja-DE" dirty="0"/>
              <a:t>Übung 4b Lösung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BD117A-DFC6-F444-AE54-CA0FC04B7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kumimoji="1" lang="de-DE" altLang="ja-DE" dirty="0"/>
              <a:t>Wie geht es Ihnen? 	Danke, sehr gut.</a:t>
            </a:r>
          </a:p>
          <a:p>
            <a:pPr marL="514350" indent="-514350">
              <a:buAutoNum type="arabicParenR"/>
            </a:pPr>
            <a:r>
              <a:rPr kumimoji="1" lang="de-DE" altLang="ja-DE" dirty="0"/>
              <a:t>Wie geht’s?		Gut, danke!</a:t>
            </a:r>
          </a:p>
          <a:p>
            <a:pPr marL="514350" indent="-514350">
              <a:buAutoNum type="arabicParenR"/>
            </a:pPr>
            <a:r>
              <a:rPr kumimoji="1" lang="de-DE" altLang="ja-DE" dirty="0"/>
              <a:t>Wie geht es Ihnen?	Na ja, es geht.</a:t>
            </a:r>
          </a:p>
          <a:p>
            <a:pPr marL="514350" indent="-514350">
              <a:buAutoNum type="arabicParenR"/>
            </a:pPr>
            <a:r>
              <a:rPr kumimoji="1" lang="de-DE" altLang="ja-DE" dirty="0"/>
              <a:t>Wie geht es Ihnen?	Nicht so gut.</a:t>
            </a:r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r>
              <a:rPr kumimoji="1" lang="ja-DE" altLang="en-US" dirty="0"/>
              <a:t>動詞　</a:t>
            </a:r>
            <a:r>
              <a:rPr kumimoji="1" lang="de-DE" altLang="ja-DE" dirty="0"/>
              <a:t>geh</a:t>
            </a:r>
            <a:r>
              <a:rPr kumimoji="1" lang="de-DE" altLang="ja-DE" dirty="0">
                <a:highlight>
                  <a:srgbClr val="FFFF00"/>
                </a:highlight>
              </a:rPr>
              <a:t>en</a:t>
            </a:r>
            <a:r>
              <a:rPr kumimoji="1" lang="de-DE" altLang="ja-DE" dirty="0"/>
              <a:t>  </a:t>
            </a:r>
            <a:r>
              <a:rPr kumimoji="1" lang="ja-JP" altLang="en-US"/>
              <a:t> </a:t>
            </a:r>
            <a:r>
              <a:rPr kumimoji="1" lang="de-DE" altLang="ja-JP" dirty="0"/>
              <a:t>		</a:t>
            </a:r>
          </a:p>
          <a:p>
            <a:pPr marL="0" indent="0">
              <a:buNone/>
            </a:pPr>
            <a:r>
              <a:rPr kumimoji="1" lang="de-DE" altLang="ja-JP" dirty="0"/>
              <a:t>es </a:t>
            </a:r>
            <a:r>
              <a:rPr kumimoji="1" lang="ja-JP" altLang="en-US"/>
              <a:t>＝</a:t>
            </a:r>
            <a:r>
              <a:rPr kumimoji="1" lang="de-DE" altLang="ja-JP" dirty="0"/>
              <a:t>engl. </a:t>
            </a:r>
            <a:r>
              <a:rPr kumimoji="1" lang="de-DE" altLang="ja-JP" dirty="0" err="1"/>
              <a:t>it</a:t>
            </a:r>
            <a:r>
              <a:rPr kumimoji="1" lang="de-DE" altLang="ja-JP" dirty="0"/>
              <a:t>         </a:t>
            </a:r>
            <a:r>
              <a:rPr kumimoji="1" lang="ja-DE" altLang="en-US" dirty="0"/>
              <a:t>三人称単数</a:t>
            </a:r>
            <a:r>
              <a:rPr kumimoji="1" lang="en-US" altLang="ja-DE" dirty="0"/>
              <a:t> </a:t>
            </a:r>
            <a:r>
              <a:rPr kumimoji="1" lang="de-DE" altLang="ja-JP" dirty="0"/>
              <a:t>-</a:t>
            </a:r>
            <a:r>
              <a:rPr kumimoji="1" lang="de-DE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t</a:t>
            </a:r>
            <a:r>
              <a:rPr kumimoji="1" lang="de-DE" altLang="ja-JP" dirty="0"/>
              <a:t>   </a:t>
            </a:r>
            <a:r>
              <a:rPr kumimoji="1" lang="ja-JP" altLang="en-US"/>
              <a:t>    </a:t>
            </a:r>
            <a:r>
              <a:rPr kumimoji="1" lang="ja-DE" altLang="en-US" sz="2400" dirty="0"/>
              <a:t>次の課で詳しく学びます</a:t>
            </a:r>
            <a:endParaRPr kumimoji="1" lang="de-DE" altLang="ja-JP" sz="2400" dirty="0"/>
          </a:p>
          <a:p>
            <a:pPr marL="0" indent="0">
              <a:buNone/>
            </a:pPr>
            <a:r>
              <a:rPr kumimoji="1" lang="de-DE" altLang="ja-JP" dirty="0"/>
              <a:t>			         es geh</a:t>
            </a:r>
            <a:r>
              <a:rPr kumimoji="1" lang="de-DE" altLang="ja-JP" dirty="0">
                <a:solidFill>
                  <a:srgbClr val="FF0000"/>
                </a:solidFill>
                <a:highlight>
                  <a:srgbClr val="FFFF00"/>
                </a:highlight>
              </a:rPr>
              <a:t>t</a:t>
            </a:r>
            <a:r>
              <a:rPr kumimoji="1" lang="de-DE" altLang="ja-JP" dirty="0"/>
              <a:t>    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519175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232005B-03BE-C740-9749-2EFAB25C6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64" y="969544"/>
            <a:ext cx="96012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670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72F08-E151-4C43-A1A1-3379B637A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3864"/>
          </a:xfrm>
        </p:spPr>
        <p:txBody>
          <a:bodyPr/>
          <a:lstStyle/>
          <a:p>
            <a:r>
              <a:rPr kumimoji="1" lang="de-DE" altLang="ja-DE" dirty="0"/>
              <a:t>Skript</a:t>
            </a:r>
            <a:endParaRPr kumimoji="1" lang="ja-DE" altLang="en-US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501F51CF-D338-7943-B850-56594F9144D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1315" y="1556999"/>
            <a:ext cx="5448636" cy="4398296"/>
          </a:xfrm>
          <a:prstGeom prst="rect">
            <a:avLst/>
          </a:prstGeom>
        </p:spPr>
      </p:pic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74DE792F-64D7-904C-B95F-AD0CA3400B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42050" y="1891294"/>
            <a:ext cx="5276182" cy="4252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89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FC2DEF-23AF-684C-B8C0-202F03B0D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kumimoji="1" lang="de-DE" altLang="ja-DE" sz="3200" dirty="0"/>
              <a:t>Dialog 1</a:t>
            </a:r>
            <a:endParaRPr kumimoji="1" lang="ja-DE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D4B67AB-B1DF-5A45-ADFC-7E886D73D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64187" cy="528403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de-DE" altLang="ja-DE" sz="3200" dirty="0"/>
              <a:t>Ich </a:t>
            </a:r>
            <a:r>
              <a:rPr kumimoji="1" lang="de-DE" altLang="ja-DE" sz="3200" u="sng" dirty="0"/>
              <a:t>heiße</a:t>
            </a:r>
            <a:r>
              <a:rPr kumimoji="1" lang="de-DE" altLang="ja-DE" sz="3200" dirty="0"/>
              <a:t> Susanne Braun.</a:t>
            </a:r>
            <a:r>
              <a:rPr kumimoji="1" lang="ja-JP" altLang="en-US" sz="3200"/>
              <a:t>      </a:t>
            </a:r>
            <a:r>
              <a:rPr kumimoji="1" lang="de-DE" altLang="ja-JP" sz="3200" dirty="0" err="1"/>
              <a:t>ß</a:t>
            </a:r>
            <a:r>
              <a:rPr kumimoji="1" lang="de-DE" altLang="ja-JP" sz="3200" dirty="0"/>
              <a:t> </a:t>
            </a:r>
            <a:r>
              <a:rPr kumimoji="1" lang="ja-JP" altLang="en-US" sz="3200"/>
              <a:t>＝</a:t>
            </a:r>
            <a:r>
              <a:rPr kumimoji="1" lang="de-DE" altLang="ja-JP" sz="3200" dirty="0" err="1"/>
              <a:t>ss</a:t>
            </a:r>
            <a:r>
              <a:rPr kumimoji="1" lang="de-DE" altLang="ja-JP" sz="3200" dirty="0"/>
              <a:t> </a:t>
            </a:r>
            <a:r>
              <a:rPr kumimoji="1" lang="ja-JP" altLang="en-US" sz="3200"/>
              <a:t> </a:t>
            </a:r>
            <a:r>
              <a:rPr kumimoji="1" lang="ja-DE" altLang="en-US" sz="2400" dirty="0"/>
              <a:t>ドイツ語特殊文字</a:t>
            </a:r>
            <a:endParaRPr kumimoji="1" lang="en-US" altLang="ja-DE" sz="2400" dirty="0"/>
          </a:p>
          <a:p>
            <a:pPr marL="0" indent="0">
              <a:buNone/>
            </a:pPr>
            <a:r>
              <a:rPr kumimoji="1" lang="ja-JP" altLang="en-US" sz="2400"/>
              <a:t>　　　　　　　　　　　　　　　　</a:t>
            </a:r>
            <a:r>
              <a:rPr kumimoji="1" lang="ja-DE" altLang="en-US" sz="2000" i="1" dirty="0">
                <a:latin typeface="Meiryo" panose="020B0604030504040204" pitchFamily="34" charset="-128"/>
                <a:ea typeface="Meiryo" panose="020B0604030504040204" pitchFamily="34" charset="-128"/>
              </a:rPr>
              <a:t>アルファベートは少し後で（９頁）</a:t>
            </a:r>
            <a:endParaRPr kumimoji="1" lang="de-DE" altLang="ja-DE" sz="2000" i="1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indent="0">
              <a:buNone/>
            </a:pPr>
            <a:r>
              <a:rPr kumimoji="1" lang="de-DE" altLang="ja-DE" sz="3200" dirty="0"/>
              <a:t>Ich </a:t>
            </a:r>
            <a:r>
              <a:rPr kumimoji="1" lang="de-DE" altLang="ja-DE" sz="3200" u="sng" dirty="0"/>
              <a:t>bin</a:t>
            </a:r>
            <a:r>
              <a:rPr kumimoji="1" lang="de-DE" altLang="ja-DE" sz="3200" dirty="0"/>
              <a:t> Klaus Mayer.</a:t>
            </a:r>
            <a:r>
              <a:rPr kumimoji="1" lang="ja-JP" altLang="en-US" sz="3200"/>
              <a:t>  </a:t>
            </a:r>
            <a:r>
              <a:rPr kumimoji="1" lang="en-US" altLang="ja-JP" sz="3200" dirty="0"/>
              <a:t>  </a:t>
            </a:r>
            <a:r>
              <a:rPr kumimoji="1" lang="ja-DE" altLang="en-US" sz="3200" dirty="0"/>
              <a:t>→</a:t>
            </a:r>
            <a:r>
              <a:rPr kumimoji="1" lang="ja-JP" altLang="en-US" sz="3200"/>
              <a:t> </a:t>
            </a:r>
            <a:r>
              <a:rPr kumimoji="1" lang="de-DE" altLang="ja-JP" sz="3200" dirty="0"/>
              <a:t>engl.</a:t>
            </a:r>
            <a:r>
              <a:rPr kumimoji="1" lang="en-US" altLang="ja-JP" sz="3200" dirty="0"/>
              <a:t>  </a:t>
            </a:r>
            <a:r>
              <a:rPr kumimoji="1" lang="de-DE" altLang="ja-JP" sz="3200" dirty="0"/>
              <a:t>I am Klaus Mayer.</a:t>
            </a:r>
            <a:endParaRPr kumimoji="1" lang="de-DE" altLang="ja-DE" sz="3200" dirty="0"/>
          </a:p>
          <a:p>
            <a:pPr marL="0" indent="0">
              <a:buNone/>
            </a:pPr>
            <a:endParaRPr kumimoji="1" lang="de-DE" altLang="ja-DE" sz="3200" dirty="0"/>
          </a:p>
          <a:p>
            <a:pPr marL="0" indent="0">
              <a:buNone/>
            </a:pPr>
            <a:r>
              <a:rPr kumimoji="1" lang="de-DE" altLang="ja-DE" sz="3200" dirty="0"/>
              <a:t>Frau Braun		Frau </a:t>
            </a:r>
            <a:r>
              <a:rPr kumimoji="1" lang="ja-DE" altLang="en-US" sz="3200" dirty="0"/>
              <a:t>→ </a:t>
            </a:r>
            <a:r>
              <a:rPr kumimoji="1" lang="de-DE" altLang="ja-JP" sz="3200" dirty="0"/>
              <a:t>engl.</a:t>
            </a:r>
            <a:r>
              <a:rPr kumimoji="1" lang="en-US" altLang="ja-JP" sz="3200" dirty="0"/>
              <a:t>  </a:t>
            </a:r>
            <a:r>
              <a:rPr kumimoji="1" lang="en-US" altLang="ja-DE" sz="3200" dirty="0"/>
              <a:t>Ms.</a:t>
            </a:r>
            <a:endParaRPr kumimoji="1" lang="de-DE" altLang="ja-DE" sz="3200" dirty="0"/>
          </a:p>
          <a:p>
            <a:pPr marL="0" indent="0">
              <a:buNone/>
            </a:pPr>
            <a:r>
              <a:rPr kumimoji="1" lang="de-DE" altLang="ja-DE" sz="3200" dirty="0"/>
              <a:t>Herr Mayer</a:t>
            </a:r>
            <a:r>
              <a:rPr kumimoji="1" lang="ja-DE" altLang="en-US" sz="3200" dirty="0"/>
              <a:t> </a:t>
            </a:r>
            <a:r>
              <a:rPr kumimoji="1" lang="de-DE" altLang="ja-DE" sz="3200" dirty="0"/>
              <a:t>	Herr </a:t>
            </a:r>
            <a:r>
              <a:rPr kumimoji="1" lang="ja-DE" altLang="en-US" sz="3200" dirty="0"/>
              <a:t>→ </a:t>
            </a:r>
            <a:r>
              <a:rPr kumimoji="1" lang="de-DE" altLang="ja-JP" sz="3200" dirty="0"/>
              <a:t>engl.</a:t>
            </a:r>
            <a:r>
              <a:rPr kumimoji="1" lang="en-US" altLang="ja-JP" sz="3200" dirty="0"/>
              <a:t>  </a:t>
            </a:r>
            <a:r>
              <a:rPr kumimoji="1" lang="en-US" altLang="ja-DE" sz="3200" dirty="0"/>
              <a:t>Mr.</a:t>
            </a:r>
            <a:endParaRPr kumimoji="1" lang="de-DE" altLang="ja-DE" sz="3200" dirty="0"/>
          </a:p>
          <a:p>
            <a:pPr marL="0" indent="0">
              <a:buNone/>
            </a:pPr>
            <a:r>
              <a:rPr kumimoji="1" lang="de-DE" altLang="ja-DE" sz="3200" dirty="0"/>
              <a:t>     </a:t>
            </a:r>
            <a:r>
              <a:rPr kumimoji="1" lang="de-DE" altLang="ja-DE" dirty="0">
                <a:solidFill>
                  <a:srgbClr val="C00000"/>
                </a:solidFill>
              </a:rPr>
              <a:t>Frau,</a:t>
            </a:r>
            <a:r>
              <a:rPr kumimoji="1" lang="en-US" altLang="ja-DE" dirty="0">
                <a:solidFill>
                  <a:srgbClr val="C00000"/>
                </a:solidFill>
              </a:rPr>
              <a:t> </a:t>
            </a:r>
            <a:r>
              <a:rPr kumimoji="1" lang="de-DE" altLang="ja-DE" dirty="0">
                <a:solidFill>
                  <a:srgbClr val="C00000"/>
                </a:solidFill>
              </a:rPr>
              <a:t>Herr</a:t>
            </a:r>
            <a:r>
              <a:rPr kumimoji="1" lang="ja-JP" altLang="en-US">
                <a:solidFill>
                  <a:srgbClr val="C00000"/>
                </a:solidFill>
              </a:rPr>
              <a:t>は</a:t>
            </a:r>
            <a:r>
              <a:rPr kumimoji="1" lang="ja-DE" altLang="en-US" dirty="0">
                <a:solidFill>
                  <a:srgbClr val="C00000"/>
                </a:solidFill>
              </a:rPr>
              <a:t>名詞なので、大文字で書きます。</a:t>
            </a:r>
            <a:endParaRPr kumimoji="1" lang="de-DE" altLang="ja-DE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kumimoji="1" lang="de-DE" altLang="ja-DE" sz="3200" dirty="0"/>
          </a:p>
          <a:p>
            <a:pPr marL="0" indent="0">
              <a:buNone/>
            </a:pPr>
            <a:r>
              <a:rPr kumimoji="1" lang="de-DE" altLang="ja-DE" sz="3200" dirty="0"/>
              <a:t>Sehr angenehm. </a:t>
            </a:r>
          </a:p>
          <a:p>
            <a:pPr marL="0" indent="0">
              <a:buNone/>
            </a:pPr>
            <a:r>
              <a:rPr kumimoji="1" lang="ja-DE" altLang="en-US" sz="2600" dirty="0"/>
              <a:t>（お目にかかれて）たいへん光栄です</a:t>
            </a:r>
            <a:r>
              <a:rPr kumimoji="1" lang="en-US" altLang="ja-DE" sz="2600" dirty="0"/>
              <a:t> /  </a:t>
            </a:r>
            <a:r>
              <a:rPr kumimoji="1" lang="ja-DE" altLang="en-US" sz="2600" dirty="0"/>
              <a:t>はじめまして</a:t>
            </a:r>
            <a:endParaRPr kumimoji="1" lang="de-DE" altLang="ja-DE" sz="2600" dirty="0"/>
          </a:p>
          <a:p>
            <a:pPr marL="0" indent="0">
              <a:buNone/>
            </a:pPr>
            <a:r>
              <a:rPr kumimoji="1" lang="de-DE" altLang="ja-DE" sz="3200" dirty="0"/>
              <a:t> </a:t>
            </a:r>
          </a:p>
          <a:p>
            <a:pPr marL="0" indent="0">
              <a:buNone/>
            </a:pPr>
            <a:r>
              <a:rPr kumimoji="1" lang="ja-JP" altLang="en-US" sz="3200"/>
              <a:t>　</a:t>
            </a:r>
            <a:endParaRPr kumimoji="1" lang="de-DE" altLang="ja-DE" sz="3200" dirty="0"/>
          </a:p>
          <a:p>
            <a:pPr marL="0" indent="0">
              <a:buNone/>
            </a:pPr>
            <a:endParaRPr lang="en-US" altLang="ja-DE" dirty="0">
              <a:latin typeface="Chalkboard"/>
              <a:cs typeface="Chalkboard"/>
            </a:endParaRPr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1668466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6E25D2-142F-664D-8B17-6986E408B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DE" altLang="en-US" dirty="0"/>
              <a:t>練習しましょう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FC8CC0-34F8-014D-AFED-DCA14E596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DE" altLang="en-US" dirty="0"/>
              <a:t>あなた</a:t>
            </a:r>
            <a:r>
              <a:rPr kumimoji="1" lang="ja-JP" altLang="en-US"/>
              <a:t>の</a:t>
            </a:r>
            <a:r>
              <a:rPr kumimoji="1" lang="ja-DE" altLang="en-US" dirty="0"/>
              <a:t>名前で</a:t>
            </a:r>
            <a:endParaRPr kumimoji="1" lang="en-US" altLang="ja-DE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de-DE" altLang="ja-DE" sz="3600" dirty="0"/>
              <a:t>Ich heiße ......</a:t>
            </a:r>
            <a:endParaRPr kumimoji="1" lang="ja-DE" altLang="en-US" sz="3600" dirty="0"/>
          </a:p>
        </p:txBody>
      </p:sp>
    </p:spTree>
    <p:extLst>
      <p:ext uri="{BB962C8B-B14F-4D97-AF65-F5344CB8AC3E}">
        <p14:creationId xmlns:p14="http://schemas.microsoft.com/office/powerpoint/2010/main" val="780165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6E25D2-142F-664D-8B17-6986E408B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DE" dirty="0" err="1"/>
              <a:t>Übung</a:t>
            </a:r>
            <a:r>
              <a:rPr kumimoji="1" lang="en-US" altLang="ja-DE" dirty="0"/>
              <a:t> 1a</a:t>
            </a:r>
            <a:br>
              <a:rPr kumimoji="1" lang="en-US" altLang="ja-DE" dirty="0"/>
            </a:br>
            <a:endParaRPr kumimoji="1" lang="ja-DE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FC8CC0-34F8-014D-AFED-DCA14E596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4920"/>
            <a:ext cx="10759440" cy="4802043"/>
          </a:xfrm>
        </p:spPr>
        <p:txBody>
          <a:bodyPr/>
          <a:lstStyle/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r>
              <a:rPr kumimoji="1" lang="ja-JP" altLang="en-US"/>
              <a:t>○</a:t>
            </a:r>
            <a:r>
              <a:rPr kumimoji="1" lang="de-DE" altLang="ja-JP" dirty="0"/>
              <a:t>Ich heiße</a:t>
            </a:r>
            <a:r>
              <a:rPr kumimoji="1" lang="ja-JP" altLang="en-US"/>
              <a:t> </a:t>
            </a:r>
            <a:r>
              <a:rPr kumimoji="1" lang="de-DE" altLang="ja-JP" dirty="0"/>
              <a:t>____________. Wie heißen Sie?</a:t>
            </a:r>
            <a:endParaRPr kumimoji="1" lang="en-US" altLang="ja-JP" dirty="0"/>
          </a:p>
          <a:p>
            <a:pPr marL="0" indent="0">
              <a:buNone/>
            </a:pPr>
            <a:r>
              <a:rPr kumimoji="1" lang="ja-JP" altLang="en-US"/>
              <a:t>●</a:t>
            </a:r>
            <a:r>
              <a:rPr kumimoji="1" lang="de-DE" altLang="ja-JP" dirty="0"/>
              <a:t>Ich heiße ____________</a:t>
            </a:r>
            <a:r>
              <a:rPr kumimoji="1" lang="de-DE" altLang="ja-DE" dirty="0"/>
              <a:t>.</a:t>
            </a:r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JP" sz="3600" dirty="0"/>
              <a:t>Wie heißen Sie?  </a:t>
            </a:r>
            <a:r>
              <a:rPr kumimoji="1" lang="ja-JP" altLang="en-US"/>
              <a:t>「</a:t>
            </a:r>
            <a:r>
              <a:rPr kumimoji="1" lang="ja-DE" altLang="en-US" dirty="0"/>
              <a:t>お名前は？」</a:t>
            </a:r>
            <a:endParaRPr kumimoji="1" lang="de-DE" altLang="ja-JP" dirty="0"/>
          </a:p>
          <a:p>
            <a:pPr marL="0" indent="0">
              <a:buNone/>
            </a:pPr>
            <a:r>
              <a:rPr kumimoji="1" lang="de-DE" altLang="ja-JP" sz="3600" dirty="0"/>
              <a:t>Wie </a:t>
            </a:r>
            <a:r>
              <a:rPr kumimoji="1" lang="ja-JP" altLang="en-US" sz="3600"/>
              <a:t>         </a:t>
            </a:r>
            <a:r>
              <a:rPr kumimoji="1" lang="de-DE" altLang="ja-JP" sz="3600" dirty="0"/>
              <a:t>heißen </a:t>
            </a:r>
            <a:r>
              <a:rPr kumimoji="1" lang="ja-JP" altLang="en-US" sz="3600"/>
              <a:t>      </a:t>
            </a:r>
            <a:r>
              <a:rPr kumimoji="1" lang="en-US" altLang="ja-JP" sz="3600" dirty="0"/>
              <a:t>	</a:t>
            </a:r>
            <a:r>
              <a:rPr kumimoji="1" lang="ja-JP" altLang="en-US" sz="3600"/>
              <a:t>　</a:t>
            </a:r>
            <a:r>
              <a:rPr kumimoji="1" lang="de-DE" altLang="ja-JP" sz="3600" dirty="0"/>
              <a:t>Sie?  </a:t>
            </a:r>
            <a:endParaRPr kumimoji="1" lang="en-US" altLang="ja-DE" sz="3600" dirty="0"/>
          </a:p>
          <a:p>
            <a:pPr marL="0" indent="0">
              <a:buNone/>
            </a:pPr>
            <a:r>
              <a:rPr kumimoji="1" lang="ja-DE" altLang="en-US" sz="2400" dirty="0"/>
              <a:t>どのような</a:t>
            </a:r>
            <a:r>
              <a:rPr kumimoji="1" lang="en-US" altLang="ja-JP" dirty="0"/>
              <a:t>	〜</a:t>
            </a:r>
            <a:r>
              <a:rPr kumimoji="1" lang="ja-JP" altLang="en-US"/>
              <a:t>という</a:t>
            </a:r>
            <a:r>
              <a:rPr kumimoji="1" lang="ja-DE" altLang="en-US" dirty="0"/>
              <a:t>名である</a:t>
            </a:r>
            <a:r>
              <a:rPr kumimoji="1" lang="ja-JP" altLang="en-US"/>
              <a:t>　</a:t>
            </a:r>
            <a:r>
              <a:rPr kumimoji="1" lang="ja-DE" altLang="en-US" dirty="0"/>
              <a:t>あなたは</a:t>
            </a:r>
            <a:endParaRPr kumimoji="1" lang="de-DE" altLang="ja-DE" dirty="0"/>
          </a:p>
          <a:p>
            <a:pPr marL="0" indent="0">
              <a:buNone/>
            </a:pPr>
            <a:r>
              <a:rPr kumimoji="1" lang="ja-DE" altLang="en-US" sz="2400" dirty="0"/>
              <a:t>疑問詞　　</a:t>
            </a:r>
            <a:r>
              <a:rPr kumimoji="1" lang="en-US" altLang="ja-DE" sz="2400" dirty="0"/>
              <a:t>    </a:t>
            </a:r>
            <a:r>
              <a:rPr kumimoji="1" lang="ja-DE" altLang="en-US" sz="2400" dirty="0"/>
              <a:t>動詞</a:t>
            </a:r>
            <a:r>
              <a:rPr kumimoji="1" lang="en-US" altLang="ja-DE" sz="2400" dirty="0"/>
              <a:t>			</a:t>
            </a:r>
            <a:r>
              <a:rPr kumimoji="1" lang="ja-JP" altLang="en-US" sz="2400"/>
              <a:t>　</a:t>
            </a:r>
            <a:r>
              <a:rPr kumimoji="1" lang="en-US" altLang="ja-JP" sz="2400" dirty="0"/>
              <a:t>   </a:t>
            </a:r>
            <a:r>
              <a:rPr kumimoji="1" lang="ja-DE" altLang="en-US" sz="2400" dirty="0"/>
              <a:t>人称代名詞</a:t>
            </a:r>
            <a:endParaRPr kumimoji="1" lang="en-US" altLang="ja-JP" sz="2400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de-DE" altLang="ja-JP" dirty="0"/>
          </a:p>
          <a:p>
            <a:pPr marL="0" indent="0">
              <a:buNone/>
            </a:pPr>
            <a:endParaRPr kumimoji="1" lang="en-US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3708604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B3D66C-BACE-0D40-8F53-DB0E23274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4285"/>
          </a:xfrm>
        </p:spPr>
        <p:txBody>
          <a:bodyPr>
            <a:normAutofit fontScale="90000"/>
          </a:bodyPr>
          <a:lstStyle/>
          <a:p>
            <a:r>
              <a:rPr kumimoji="1" lang="de-DE" altLang="ja-DE" dirty="0">
                <a:solidFill>
                  <a:srgbClr val="00B0F0"/>
                </a:solidFill>
              </a:rPr>
              <a:t>Szene 1</a:t>
            </a:r>
            <a:endParaRPr kumimoji="1" lang="ja-DE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A79066-2D05-2443-B087-F90FAA664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39252"/>
            <a:ext cx="10820400" cy="5037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de-DE" altLang="ja-DE" sz="3200" dirty="0"/>
              <a:t>Dialog 2  </a:t>
            </a:r>
            <a:r>
              <a:rPr kumimoji="1" lang="ja-DE" altLang="en-US" sz="3200" dirty="0"/>
              <a:t>ビジネスシーン</a:t>
            </a:r>
            <a:r>
              <a:rPr kumimoji="1" lang="de-DE" altLang="ja-DE" sz="3200" dirty="0"/>
              <a:t>Geschäftsszene</a:t>
            </a:r>
          </a:p>
          <a:p>
            <a:pPr marL="0" indent="0">
              <a:buNone/>
            </a:pPr>
            <a:r>
              <a:rPr kumimoji="1" lang="de-DE" altLang="ja-DE" sz="3200" dirty="0"/>
              <a:t>C: Guten Tag, mein Name ist Max Hartmann.</a:t>
            </a:r>
          </a:p>
          <a:p>
            <a:pPr marL="0" indent="0">
              <a:buNone/>
            </a:pPr>
            <a:r>
              <a:rPr kumimoji="1" lang="de-DE" altLang="ja-DE" sz="3200" dirty="0"/>
              <a:t> </a:t>
            </a:r>
            <a:r>
              <a:rPr kumimoji="1" lang="ja-DE" altLang="en-US" sz="3200" dirty="0"/>
              <a:t>こんにちは、私の名前はマックス・ハルトマンです。</a:t>
            </a:r>
            <a:endParaRPr kumimoji="1" lang="de-DE" altLang="ja-DE" sz="3200" dirty="0"/>
          </a:p>
          <a:p>
            <a:pPr marL="0" indent="0">
              <a:buNone/>
            </a:pPr>
            <a:r>
              <a:rPr kumimoji="1" lang="de-DE" altLang="ja-DE" sz="3200" dirty="0"/>
              <a:t>D: Ah, Sie sind Herr Hartmann. Guten Tag. </a:t>
            </a:r>
          </a:p>
          <a:p>
            <a:pPr marL="0" indent="0">
              <a:buNone/>
            </a:pPr>
            <a:r>
              <a:rPr kumimoji="1" lang="de-DE" altLang="ja-DE" sz="3200" dirty="0"/>
              <a:t> </a:t>
            </a:r>
            <a:r>
              <a:rPr kumimoji="1" lang="ja-JP" altLang="en-US" sz="3200"/>
              <a:t>   </a:t>
            </a:r>
            <a:r>
              <a:rPr kumimoji="1" lang="ja-DE" altLang="en-US" sz="3200" dirty="0"/>
              <a:t>あぁ、あなたがハルトマンさんですね。こんにちは。</a:t>
            </a:r>
            <a:endParaRPr kumimoji="1" lang="en-US" altLang="ja-DE" sz="3200" dirty="0"/>
          </a:p>
          <a:p>
            <a:pPr marL="0" indent="0">
              <a:buNone/>
            </a:pPr>
            <a:r>
              <a:rPr kumimoji="1" lang="ja-JP" altLang="en-US" sz="3200"/>
              <a:t>　</a:t>
            </a:r>
            <a:r>
              <a:rPr kumimoji="1" lang="de-DE" altLang="ja-DE" sz="3200" dirty="0"/>
              <a:t>Ich heiße Kerstin Köck.</a:t>
            </a:r>
          </a:p>
          <a:p>
            <a:pPr marL="0" indent="0">
              <a:buNone/>
            </a:pPr>
            <a:r>
              <a:rPr kumimoji="1" lang="ja-JP" altLang="en-US" sz="3200"/>
              <a:t>　</a:t>
            </a:r>
            <a:r>
              <a:rPr kumimoji="1" lang="ja-DE" altLang="en-US" sz="3200" dirty="0"/>
              <a:t>私はケルスティン・</a:t>
            </a:r>
            <a:r>
              <a:rPr kumimoji="1" lang="de-DE" altLang="ja-DE" sz="3200" dirty="0" err="1"/>
              <a:t>Kö</a:t>
            </a:r>
            <a:r>
              <a:rPr kumimoji="1" lang="ja-DE" altLang="en-US" sz="3200" dirty="0"/>
              <a:t>ックといいます。</a:t>
            </a:r>
            <a:endParaRPr kumimoji="1" lang="de-DE" altLang="ja-DE" sz="3200" dirty="0"/>
          </a:p>
          <a:p>
            <a:pPr marL="0" indent="0">
              <a:buNone/>
            </a:pPr>
            <a:r>
              <a:rPr kumimoji="1" lang="de-DE" altLang="ja-DE" sz="3200" dirty="0"/>
              <a:t>C: Wie bitte? Wie heißen Sie?</a:t>
            </a:r>
          </a:p>
          <a:p>
            <a:pPr marL="0" indent="0">
              <a:buNone/>
            </a:pPr>
            <a:r>
              <a:rPr kumimoji="1" lang="ja-JP" altLang="en-US"/>
              <a:t>　</a:t>
            </a:r>
            <a:r>
              <a:rPr kumimoji="1" lang="ja-DE" altLang="en-US" dirty="0"/>
              <a:t>何ですって？何というお名前ですか？</a:t>
            </a: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4170282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B3D66C-BACE-0D40-8F53-DB0E23274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4127"/>
          </a:xfrm>
        </p:spPr>
        <p:txBody>
          <a:bodyPr/>
          <a:lstStyle/>
          <a:p>
            <a:r>
              <a:rPr kumimoji="1" lang="de-DE" altLang="ja-DE" dirty="0"/>
              <a:t>Lektion 1   </a:t>
            </a:r>
            <a:r>
              <a:rPr kumimoji="1" lang="ja-DE" altLang="en-US" dirty="0"/>
              <a:t>人と知り合う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DA79066-2D05-2443-B087-F90FAA664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39252"/>
            <a:ext cx="10820400" cy="5353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de-DE" altLang="ja-DE" sz="3200" dirty="0"/>
              <a:t>Dialog 2  </a:t>
            </a:r>
            <a:r>
              <a:rPr kumimoji="1" lang="ja-DE" altLang="en-US" sz="3200" dirty="0"/>
              <a:t>ビジネスシーン</a:t>
            </a:r>
            <a:r>
              <a:rPr kumimoji="1" lang="de-DE" altLang="ja-DE" sz="3200" dirty="0"/>
              <a:t>Geschäftsszene</a:t>
            </a:r>
          </a:p>
          <a:p>
            <a:pPr marL="0" indent="0">
              <a:buNone/>
            </a:pPr>
            <a:r>
              <a:rPr kumimoji="1" lang="de-DE" altLang="ja-DE" sz="3200" dirty="0"/>
              <a:t>D: K</a:t>
            </a:r>
            <a:r>
              <a:rPr kumimoji="1" lang="de-DE" altLang="ja-DE" sz="3200" dirty="0">
                <a:solidFill>
                  <a:srgbClr val="FF0000"/>
                </a:solidFill>
              </a:rPr>
              <a:t>ö</a:t>
            </a:r>
            <a:r>
              <a:rPr kumimoji="1" lang="de-DE" altLang="ja-DE" sz="3200" dirty="0"/>
              <a:t>ck, Kerstin K</a:t>
            </a:r>
            <a:r>
              <a:rPr kumimoji="1" lang="de-DE" altLang="ja-DE" sz="3200" dirty="0">
                <a:solidFill>
                  <a:srgbClr val="FF0000"/>
                </a:solidFill>
              </a:rPr>
              <a:t>ö</a:t>
            </a:r>
            <a:r>
              <a:rPr kumimoji="1" lang="de-DE" altLang="ja-DE" sz="3200" dirty="0"/>
              <a:t>ck.</a:t>
            </a:r>
          </a:p>
          <a:p>
            <a:pPr marL="0" indent="0">
              <a:buNone/>
            </a:pPr>
            <a:r>
              <a:rPr kumimoji="1" lang="de-DE" altLang="ja-DE" sz="3200" dirty="0"/>
              <a:t>C: Angenehm, Frau Köck.</a:t>
            </a:r>
          </a:p>
          <a:p>
            <a:pPr marL="0" indent="0">
              <a:buNone/>
            </a:pPr>
            <a:r>
              <a:rPr kumimoji="1" lang="ja-JP" altLang="en-US"/>
              <a:t>　</a:t>
            </a:r>
            <a:r>
              <a:rPr kumimoji="1" lang="ja-DE" altLang="en-US" dirty="0"/>
              <a:t> （お目にかかれて）光栄です、</a:t>
            </a:r>
            <a:r>
              <a:rPr kumimoji="1" lang="de-DE" altLang="ja-DE" dirty="0"/>
              <a:t> Köck </a:t>
            </a:r>
            <a:r>
              <a:rPr kumimoji="1" lang="ja-DE" altLang="en-US" dirty="0"/>
              <a:t>さん。</a:t>
            </a: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Ö</a:t>
            </a:r>
            <a:r>
              <a:rPr kumimoji="1" lang="ja-JP" altLang="en-US"/>
              <a:t>   </a:t>
            </a:r>
            <a:r>
              <a:rPr kumimoji="1" lang="ja-DE" altLang="en-US" dirty="0"/>
              <a:t>ドイツ語特殊文字</a:t>
            </a:r>
            <a:r>
              <a:rPr kumimoji="1" lang="en-US" altLang="ja-DE" dirty="0"/>
              <a:t>   </a:t>
            </a:r>
            <a:r>
              <a:rPr kumimoji="1" lang="de-DE" altLang="ja-JP" dirty="0"/>
              <a:t>O</a:t>
            </a:r>
            <a:r>
              <a:rPr kumimoji="1" lang="ja-JP" altLang="en-US"/>
              <a:t>＋</a:t>
            </a:r>
            <a:r>
              <a:rPr kumimoji="1" lang="de-DE" altLang="ja-JP" dirty="0"/>
              <a:t>Umlaut </a:t>
            </a:r>
            <a:r>
              <a:rPr kumimoji="1" lang="ja-DE" altLang="en-US" dirty="0"/>
              <a:t>ウムラウト　　発音に注意！</a:t>
            </a: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r>
              <a:rPr kumimoji="1" lang="de-DE" altLang="ja-DE" dirty="0"/>
              <a:t>Sehr angenehm </a:t>
            </a:r>
          </a:p>
          <a:p>
            <a:pPr marL="0" indent="0">
              <a:buNone/>
            </a:pPr>
            <a:r>
              <a:rPr kumimoji="1" lang="de-DE" altLang="ja-DE" dirty="0"/>
              <a:t>Angenehm</a:t>
            </a:r>
            <a:r>
              <a:rPr kumimoji="1" lang="ja-JP" altLang="en-US"/>
              <a:t> </a:t>
            </a:r>
            <a:r>
              <a:rPr kumimoji="1" lang="ja-DE" altLang="en-US" dirty="0"/>
              <a:t>（お目にかかれて）光栄です</a:t>
            </a:r>
            <a:r>
              <a:rPr kumimoji="1" lang="en-US" altLang="ja-DE" dirty="0"/>
              <a:t> /  </a:t>
            </a:r>
            <a:r>
              <a:rPr kumimoji="1" lang="ja-DE" altLang="en-US" dirty="0"/>
              <a:t>はじめまして</a:t>
            </a:r>
            <a:endParaRPr kumimoji="1" lang="de-DE" altLang="ja-DE" dirty="0"/>
          </a:p>
          <a:p>
            <a:pPr marL="0" indent="0">
              <a:buNone/>
            </a:pPr>
            <a:endParaRPr kumimoji="1" lang="de-DE" altLang="ja-DE" dirty="0"/>
          </a:p>
          <a:p>
            <a:pPr marL="0" indent="0">
              <a:buNone/>
            </a:pPr>
            <a:endParaRPr kumimoji="1" lang="ja-DE" altLang="en-US" dirty="0"/>
          </a:p>
        </p:txBody>
      </p:sp>
    </p:spTree>
    <p:extLst>
      <p:ext uri="{BB962C8B-B14F-4D97-AF65-F5344CB8AC3E}">
        <p14:creationId xmlns:p14="http://schemas.microsoft.com/office/powerpoint/2010/main" val="2028790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2774</TotalTime>
  <Words>1399</Words>
  <Application>Microsoft Macintosh PowerPoint</Application>
  <PresentationFormat>ワイド画面</PresentationFormat>
  <Paragraphs>271</Paragraphs>
  <Slides>44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44</vt:i4>
      </vt:variant>
    </vt:vector>
  </HeadingPairs>
  <TitlesOfParts>
    <vt:vector size="51" baseType="lpstr">
      <vt:lpstr>HGPSoeiKakugothicUB</vt:lpstr>
      <vt:lpstr>Meiryo</vt:lpstr>
      <vt:lpstr>Arial</vt:lpstr>
      <vt:lpstr>Calibri</vt:lpstr>
      <vt:lpstr>Calibri Light</vt:lpstr>
      <vt:lpstr>Chalkboard</vt:lpstr>
      <vt:lpstr>Office テーマ</vt:lpstr>
      <vt:lpstr>　　　Agenda 1</vt:lpstr>
      <vt:lpstr>Lektion 1  人と知り合う（ichとSie） 動詞 seinと規則動詞の変化 動詞の位置　疑問文 発音の規則とアルファベート </vt:lpstr>
      <vt:lpstr>Szene 1</vt:lpstr>
      <vt:lpstr>Lektion 1   人と知り合う</vt:lpstr>
      <vt:lpstr>Dialog 1</vt:lpstr>
      <vt:lpstr>練習しましょう</vt:lpstr>
      <vt:lpstr>Übung 1a </vt:lpstr>
      <vt:lpstr>Szene 1</vt:lpstr>
      <vt:lpstr>Lektion 1   人と知り合う</vt:lpstr>
      <vt:lpstr>Übung 1b</vt:lpstr>
      <vt:lpstr>Übung 1b</vt:lpstr>
      <vt:lpstr>Übung 1c</vt:lpstr>
      <vt:lpstr>Übung 1c</vt:lpstr>
      <vt:lpstr>Szene 1     人と知り合う</vt:lpstr>
      <vt:lpstr>Lektion 1 Szene 2 Dialog 3   大会議場で　Auf dem Kongress</vt:lpstr>
      <vt:lpstr>Lektion 1     Szene 2 </vt:lpstr>
      <vt:lpstr>Lektion 1     Szene 2 </vt:lpstr>
      <vt:lpstr>Dialog 4  飛行機内で Im Flugzeug</vt:lpstr>
      <vt:lpstr>Lektion 1     Szene 2 </vt:lpstr>
      <vt:lpstr>Übung 2a </vt:lpstr>
      <vt:lpstr>PowerPoint プレゼンテーション</vt:lpstr>
      <vt:lpstr>最初の５つを詳しく見てみましょう。太字の部分に注意    </vt:lpstr>
      <vt:lpstr>次の５つを詳しく見てみましょう。</vt:lpstr>
      <vt:lpstr>発音の規則　　</vt:lpstr>
      <vt:lpstr>Übung 2c</vt:lpstr>
      <vt:lpstr>Übung 2c</vt:lpstr>
      <vt:lpstr>Übung 2d</vt:lpstr>
      <vt:lpstr>Übung 2d Lösung</vt:lpstr>
      <vt:lpstr>Dialog 5   大会議後のパーティにて</vt:lpstr>
      <vt:lpstr>Dialog 6 飛行機内で</vt:lpstr>
      <vt:lpstr>　ja/nein で答える 　否定文の作り方</vt:lpstr>
      <vt:lpstr>動詞のまとめ</vt:lpstr>
      <vt:lpstr>Aktion 2  Kommen Sie aus .... ?</vt:lpstr>
      <vt:lpstr>練習してみましょう Kommen Sie…?    Ja, ich … / Nein, ich …</vt:lpstr>
      <vt:lpstr>Aktion 2   Wohnen Sie in ... ?   in </vt:lpstr>
      <vt:lpstr>PowerPoint プレゼンテーション</vt:lpstr>
      <vt:lpstr>Übung 3  質問の文</vt:lpstr>
      <vt:lpstr>PowerPoint プレゼンテーション</vt:lpstr>
      <vt:lpstr>Dialog 7</vt:lpstr>
      <vt:lpstr>PowerPoint プレゼンテーション</vt:lpstr>
      <vt:lpstr>PowerPoint プレゼンテーション</vt:lpstr>
      <vt:lpstr>Übung 4b Lösung</vt:lpstr>
      <vt:lpstr>PowerPoint プレゼンテーション</vt:lpstr>
      <vt:lpstr>Skript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1</dc:title>
  <dc:creator>KASHIWAGI,Kikuko</dc:creator>
  <cp:lastModifiedBy>KASHIWAGI,Kikuko</cp:lastModifiedBy>
  <cp:revision>66</cp:revision>
  <dcterms:created xsi:type="dcterms:W3CDTF">2020-04-18T10:10:01Z</dcterms:created>
  <dcterms:modified xsi:type="dcterms:W3CDTF">2021-10-19T23:58:09Z</dcterms:modified>
</cp:coreProperties>
</file>