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80" r:id="rId2"/>
    <p:sldId id="283" r:id="rId3"/>
    <p:sldId id="281" r:id="rId4"/>
    <p:sldId id="285" r:id="rId5"/>
    <p:sldId id="282" r:id="rId6"/>
    <p:sldId id="284" r:id="rId7"/>
    <p:sldId id="268" r:id="rId8"/>
    <p:sldId id="267" r:id="rId9"/>
    <p:sldId id="264" r:id="rId10"/>
    <p:sldId id="270" r:id="rId11"/>
    <p:sldId id="271" r:id="rId12"/>
    <p:sldId id="269" r:id="rId13"/>
    <p:sldId id="265" r:id="rId14"/>
    <p:sldId id="272" r:id="rId15"/>
    <p:sldId id="262" r:id="rId16"/>
  </p:sldIdLst>
  <p:sldSz cx="12192000" cy="6858000"/>
  <p:notesSz cx="6858000" cy="9144000"/>
  <p:defaultTextStyle>
    <a:defPPr>
      <a:defRPr lang="ja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5249"/>
    <p:restoredTop sz="94444"/>
  </p:normalViewPr>
  <p:slideViewPr>
    <p:cSldViewPr snapToGrid="0" snapToObjects="1">
      <p:cViewPr varScale="1">
        <p:scale>
          <a:sx n="57" d="100"/>
          <a:sy n="57" d="100"/>
        </p:scale>
        <p:origin x="192" y="1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DE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5B997-AFD3-6743-B39C-823C362B19AB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DE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DE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4FD6F-6A03-FF4B-86F0-9CF73FA81720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3398442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9091C3-5F41-C249-93B1-A959D49E73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2660C99-6668-F941-9AE2-58F4DAB5C0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D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D61E52-8096-B843-B20E-FC9548B07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93B8EE-3253-3348-9DD8-899E06DB3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DA072B-6CA8-5C48-B9F3-B42A62C34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4012298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312761-D3ED-0A4D-B540-462271EDB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E01ED1-B637-C543-ACA3-E77B1E2A91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34A02F-718E-7941-8E98-E6565EC16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35AD48-954C-0A42-947E-C35EE3E1E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78F327-15B7-4B40-93F3-4F2E95725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387977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65EFF73-BB17-9A4F-A28C-6272C1F9A2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E42D7D4-F42C-E74B-B057-68EF44932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DB73B50-DD8A-D749-B030-2BB62F9F9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FD3194-15E9-0C48-BBDF-26139E47D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884EBCC-8F2F-E04E-9091-6874EB254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12795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BB4EF8-A4E5-B34F-A595-9A4E2C703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C661AA-0994-2341-A90E-89D9CA4286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570E60-1B4F-7B45-8430-409F584C5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328ACA-6221-B747-8FBF-190E7EE78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1ADED3-3ECA-8545-ADD8-C006625E9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640214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FF9239-181B-4B49-8EA4-EA7F5BCD6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B5D1D36-7EC4-3B4A-B2E3-13EDC50E5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E8C20D-FCD7-644E-95C1-0CA7A16B3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58E172-B8D8-0248-834F-9EF10CE95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17A2D0-F0C7-F444-988B-376D7A48B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872927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582A7B-EBA3-414D-B548-92CBFFBE5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08A725D-4AEE-0442-9461-3BCF48199A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F37E602-B4FF-AF41-9961-23810914E4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FD584CB-C164-C24A-BB30-B23EFAB90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50917A-AD07-C94B-8661-9B8E62E0F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3C6006-E08F-FB41-A04A-5CBAE4E7C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2067680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E00BF1-F65E-5347-A795-A4DA547FF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F1E2D0-D754-4741-91E3-75F3BEB1C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3B61131-FC26-594A-955D-BDBE495B84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D5655D9-739B-E848-A43F-9994320229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09543A3-CF30-E647-8C1F-F3A5A1CD1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BD04F70-F320-BD4F-BC35-6032B75E9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90AEFA-1A09-B44A-8115-ACF550B44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D784C16-1786-6746-A94E-CCD05DD7C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119630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81CAF8-DD6F-034F-9BFF-838753B46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C39A454-6F40-B44A-8D52-503A4CC9F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289B00F-5066-244C-A64D-BDC8148AC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43E3D8D-B7B9-184E-95A6-D715CE912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2238509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AA57747-782A-8D46-B6CD-5C0AAD152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F3A6AF4-502C-0745-8178-B3052F81E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DECB0E2-B220-684A-92E3-959356EF5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4163342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0753FC-1359-D845-8F49-EC1B41A04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E489025-8299-B849-B04D-F7CBF3769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E37CBC-270D-C545-8E7A-79589BC3B5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9A344A8-AD6A-A948-9FFE-D3757A0E7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7799063-E450-024C-9378-905B3A107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99240F1-FB9E-1D48-9D62-F69A880E1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1984202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2B927B-7E3D-B947-994F-D9658024E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6166691-9403-3B47-8765-EDD3853D99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DE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9C26E01-ECF0-E547-A451-385B9DFED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2BAE4D0-50C9-574A-92F7-7012068E5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BA766-E5B0-8645-8CEB-45FE774AC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1A98D2-4794-E64A-97FB-DAFBAC146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2043632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4F19394-B1B3-8C46-98EF-4AEDF8E38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B1F193A-7FC0-E04A-9793-77A985E8B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BAAF6C-82D9-FE4D-8CF4-726C67A9F8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5031D6-F4EA-9E4D-AD42-356F9C0179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D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1C42C0-7A11-A84C-A41F-D685D741C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3398478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CA7D88-D027-B24F-B5DC-F02D687C0C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596123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/>
              <a:t>　　　</a:t>
            </a:r>
            <a:r>
              <a:rPr kumimoji="1" lang="de-DE" altLang="ja-DE" dirty="0"/>
              <a:t>Agenda 1</a:t>
            </a:r>
            <a:endParaRPr kumimoji="1" lang="ja-DE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213683C-4316-EF43-A64A-BE38C0C346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432" y="2969082"/>
            <a:ext cx="9144000" cy="2658805"/>
          </a:xfrm>
        </p:spPr>
        <p:txBody>
          <a:bodyPr>
            <a:normAutofit/>
          </a:bodyPr>
          <a:lstStyle/>
          <a:p>
            <a:r>
              <a:rPr kumimoji="1" lang="ja-DE" altLang="en-US" sz="3600" dirty="0">
                <a:latin typeface="Meiryo" panose="020B0604030504040204" pitchFamily="34" charset="-128"/>
                <a:ea typeface="Meiryo" panose="020B0604030504040204" pitchFamily="34" charset="-128"/>
              </a:rPr>
              <a:t>アゲンダ </a:t>
            </a:r>
            <a:r>
              <a:rPr kumimoji="1" lang="ja-JP" altLang="en-US" sz="3600">
                <a:latin typeface="Meiryo" panose="020B0604030504040204" pitchFamily="34" charset="-128"/>
                <a:ea typeface="Meiryo" panose="020B0604030504040204" pitchFamily="34" charset="-128"/>
              </a:rPr>
              <a:t> １</a:t>
            </a:r>
            <a:endParaRPr kumimoji="1" lang="en-US" altLang="ja-JP" sz="36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1" lang="ja-DE" altLang="en-US" sz="3600" dirty="0">
                <a:latin typeface="Meiryo" panose="020B0604030504040204" pitchFamily="34" charset="-128"/>
                <a:ea typeface="Meiryo" panose="020B0604030504040204" pitchFamily="34" charset="-128"/>
              </a:rPr>
              <a:t>アクティブ・ラーニングのドイツ語</a:t>
            </a:r>
            <a:endParaRPr kumimoji="1" lang="en-US" altLang="ja-JP" sz="36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kumimoji="1" lang="en-US" altLang="ja-DE" sz="3600" dirty="0"/>
          </a:p>
          <a:p>
            <a:r>
              <a:rPr kumimoji="1" lang="ja-DE" altLang="en-US" sz="2800" dirty="0"/>
              <a:t>三修社</a:t>
            </a:r>
          </a:p>
        </p:txBody>
      </p:sp>
      <p:pic>
        <p:nvPicPr>
          <p:cNvPr id="4" name="図 3" descr="Unknown-1.jpeg">
            <a:extLst>
              <a:ext uri="{FF2B5EF4-FFF2-40B4-BE49-F238E27FC236}">
                <a16:creationId xmlns:a16="http://schemas.microsoft.com/office/drawing/2014/main" id="{A453BDB5-334F-8246-909D-186E2E2A6B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6850" y="1390751"/>
            <a:ext cx="2486718" cy="3516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495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Lektion</a:t>
            </a:r>
            <a:r>
              <a:rPr kumimoji="1" lang="en-US" altLang="ja-JP" dirty="0"/>
              <a:t> 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660208"/>
            <a:ext cx="10515600" cy="451675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lang="en-US" altLang="ja-DE" dirty="0"/>
          </a:p>
          <a:p>
            <a:pPr marL="0" indent="0">
              <a:buNone/>
            </a:pPr>
            <a:r>
              <a:rPr lang="ja-DE" altLang="en-US" sz="4000" dirty="0"/>
              <a:t>聞こえた挨拶を書いてみましょう。</a:t>
            </a:r>
            <a:endParaRPr lang="en-US" altLang="ja-DE" sz="4000" dirty="0"/>
          </a:p>
          <a:p>
            <a:pPr marL="0" indent="0">
              <a:buNone/>
            </a:pPr>
            <a:r>
              <a:rPr lang="ja-DE" altLang="en-US" sz="4000" dirty="0"/>
              <a:t>どんなつづりでしょうか？</a:t>
            </a:r>
            <a:endParaRPr lang="en-US" altLang="ja-DE" sz="4000" dirty="0"/>
          </a:p>
          <a:p>
            <a:pPr marL="0" indent="0">
              <a:buNone/>
            </a:pPr>
            <a:r>
              <a:rPr lang="ja-DE" altLang="en-US" sz="4000" dirty="0"/>
              <a:t>予想して書いてください！</a:t>
            </a:r>
            <a:endParaRPr lang="en-US" altLang="ja-DE" sz="4000" dirty="0"/>
          </a:p>
          <a:p>
            <a:pPr marL="0" indent="0">
              <a:buNone/>
            </a:pPr>
            <a:r>
              <a:rPr lang="ja-DE" altLang="en-US" sz="4000" dirty="0"/>
              <a:t>　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                                                    </a:t>
            </a:r>
            <a:r>
              <a:rPr lang="en-US" altLang="ja-JP" sz="6600" dirty="0"/>
              <a:t> </a:t>
            </a:r>
            <a:endParaRPr lang="en-US" altLang="ja-JP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ja-JP" dirty="0">
                <a:latin typeface="Century Gothic"/>
                <a:cs typeface="Century Gothic"/>
              </a:rPr>
              <a:t>  </a:t>
            </a:r>
            <a:r>
              <a:rPr lang="en-US" altLang="ja-JP" sz="7200" dirty="0">
                <a:latin typeface="Century Gothic"/>
                <a:cs typeface="Century Gothic"/>
              </a:rPr>
              <a:t> 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0310BB7-E73A-3B4F-AD89-6E7B9AF61C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150" y="1660208"/>
            <a:ext cx="836930" cy="647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695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/>
              <a:t>Lektion</a:t>
            </a:r>
            <a:r>
              <a:rPr kumimoji="1" lang="en-US" altLang="ja-JP" dirty="0"/>
              <a:t> 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                                                     </a:t>
            </a:r>
            <a:r>
              <a:rPr lang="ja-JP" altLang="en-US" sz="6600"/>
              <a:t>      </a:t>
            </a:r>
            <a:r>
              <a:rPr lang="en-US" altLang="ja-JP" sz="6600" dirty="0">
                <a:solidFill>
                  <a:srgbClr val="FF0000"/>
                </a:solidFill>
              </a:rPr>
              <a:t>Hello!</a:t>
            </a:r>
            <a:r>
              <a:rPr lang="ja-JP" altLang="en-US" sz="6600">
                <a:solidFill>
                  <a:srgbClr val="FF0000"/>
                </a:solidFill>
              </a:rPr>
              <a:t> </a:t>
            </a:r>
            <a:r>
              <a:rPr lang="ja-DE" altLang="en-US" sz="5400" dirty="0">
                <a:solidFill>
                  <a:srgbClr val="FF0000"/>
                </a:solidFill>
              </a:rPr>
              <a:t>ではなく</a:t>
            </a:r>
            <a:endParaRPr lang="en-US" altLang="ja-JP" sz="5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ja-JP" dirty="0">
                <a:latin typeface="Century Gothic"/>
                <a:cs typeface="Century Gothic"/>
              </a:rPr>
              <a:t>  </a:t>
            </a:r>
            <a:r>
              <a:rPr lang="en-US" altLang="ja-JP" sz="7200" dirty="0">
                <a:latin typeface="Century Gothic"/>
                <a:cs typeface="Century Gothic"/>
              </a:rPr>
              <a:t> </a:t>
            </a:r>
            <a:r>
              <a:rPr lang="en-US" altLang="ja-JP" sz="7200" dirty="0">
                <a:solidFill>
                  <a:srgbClr val="0000FF"/>
                </a:solidFill>
                <a:latin typeface="Century Gothic"/>
                <a:cs typeface="Century Gothic"/>
              </a:rPr>
              <a:t>Hallo!</a:t>
            </a:r>
            <a:r>
              <a:rPr lang="en-US" altLang="ja-JP" dirty="0">
                <a:latin typeface="Century Gothic"/>
                <a:cs typeface="Century Gothic"/>
              </a:rPr>
              <a:t>   </a:t>
            </a:r>
            <a:r>
              <a:rPr lang="ja-JP" altLang="en-US">
                <a:latin typeface="Century Gothic"/>
                <a:cs typeface="Century Gothic"/>
              </a:rPr>
              <a:t>    </a:t>
            </a:r>
            <a:endParaRPr lang="en-US" altLang="ja-JP" dirty="0">
              <a:latin typeface="Century Gothic"/>
              <a:cs typeface="Century Gothic"/>
            </a:endParaRPr>
          </a:p>
          <a:p>
            <a:pPr marL="0" indent="0">
              <a:buNone/>
            </a:pPr>
            <a:endParaRPr lang="en-US" altLang="ja-DE" dirty="0">
              <a:latin typeface="Century Gothic"/>
              <a:cs typeface="Century Gothic"/>
            </a:endParaRPr>
          </a:p>
          <a:p>
            <a:pPr marL="0" indent="0">
              <a:buNone/>
            </a:pPr>
            <a:r>
              <a:rPr lang="ja-DE" altLang="en-US" dirty="0">
                <a:latin typeface="Century Gothic"/>
                <a:cs typeface="Century Gothic"/>
              </a:rPr>
              <a:t>　　なのです。ドイツ語</a:t>
            </a:r>
            <a:r>
              <a:rPr lang="ja-JP" altLang="en-US">
                <a:latin typeface="Century Gothic"/>
                <a:cs typeface="Century Gothic"/>
              </a:rPr>
              <a:t>の</a:t>
            </a:r>
            <a:r>
              <a:rPr lang="ja-DE" altLang="en-US" dirty="0">
                <a:latin typeface="Century Gothic"/>
                <a:cs typeface="Century Gothic"/>
              </a:rPr>
              <a:t>ハロー</a:t>
            </a:r>
            <a:r>
              <a:rPr lang="de-DE" altLang="ja-DE" dirty="0">
                <a:latin typeface="Century Gothic"/>
                <a:cs typeface="Century Gothic"/>
              </a:rPr>
              <a:t>Hallo, </a:t>
            </a:r>
            <a:r>
              <a:rPr lang="ja-DE" altLang="en-US" dirty="0">
                <a:latin typeface="Century Gothic"/>
                <a:cs typeface="Century Gothic"/>
              </a:rPr>
              <a:t>発音しやすいですね！</a:t>
            </a:r>
            <a:endParaRPr lang="en-US" altLang="ja-JP" dirty="0">
              <a:latin typeface="Century Gothic"/>
              <a:cs typeface="Century Gothic"/>
            </a:endParaRPr>
          </a:p>
          <a:p>
            <a:pPr marL="0" indent="0">
              <a:buNone/>
            </a:pPr>
            <a:r>
              <a:rPr lang="en-US" altLang="ja-JP" dirty="0">
                <a:latin typeface="Century Gothic"/>
                <a:cs typeface="Century Gothic"/>
              </a:rPr>
              <a:t>					                        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0310BB7-E73A-3B4F-AD89-6E7B9AF61C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150" y="1660208"/>
            <a:ext cx="836930" cy="647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901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878FB7-1E37-2C45-ACBE-AE15BCF10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DE" dirty="0"/>
              <a:t>③</a:t>
            </a:r>
            <a:r>
              <a:rPr kumimoji="1" lang="ja-JP" altLang="en-US"/>
              <a:t> </a:t>
            </a:r>
            <a:r>
              <a:rPr kumimoji="1" lang="ja-DE" altLang="en-US" sz="3200" dirty="0"/>
              <a:t>二種類の挨拶を聞いてみましょう。別れる際です。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4BCD8C-EADB-414E-B278-8E92613612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720" y="2262855"/>
            <a:ext cx="9326880" cy="4331459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kumimoji="1" lang="en-US" altLang="ja-DE" dirty="0">
              <a:latin typeface="Chalkboard" panose="03050602040202020205" pitchFamily="66" charset="0"/>
            </a:endParaRPr>
          </a:p>
          <a:p>
            <a:pPr marL="0" indent="0">
              <a:buNone/>
            </a:pPr>
            <a:r>
              <a:rPr kumimoji="1" lang="ja-JP" altLang="en-US">
                <a:latin typeface="Chalkboard" panose="03050602040202020205" pitchFamily="66" charset="0"/>
              </a:rPr>
              <a:t>　　　　　　　　</a:t>
            </a:r>
            <a:r>
              <a:rPr kumimoji="1" lang="ja-JP" altLang="en-US" sz="3600">
                <a:latin typeface="Chalkboard" panose="03050602040202020205" pitchFamily="66" charset="0"/>
              </a:rPr>
              <a:t>　</a:t>
            </a:r>
            <a:endParaRPr kumimoji="1" lang="en-US" altLang="ja-DE" sz="3800" dirty="0">
              <a:latin typeface="Chalkboard" panose="03050602040202020205" pitchFamily="66" charset="0"/>
            </a:endParaRPr>
          </a:p>
          <a:p>
            <a:pPr marL="0" indent="0" algn="ctr">
              <a:buNone/>
            </a:pPr>
            <a:r>
              <a:rPr kumimoji="1" lang="en-US" altLang="ja-DE" sz="8000" dirty="0" err="1">
                <a:latin typeface="Chalkboard" panose="03050602040202020205" pitchFamily="66" charset="0"/>
              </a:rPr>
              <a:t>Tschüs</a:t>
            </a:r>
            <a:r>
              <a:rPr kumimoji="1" lang="en-US" altLang="ja-DE" sz="8000" dirty="0">
                <a:latin typeface="Chalkboard" panose="03050602040202020205" pitchFamily="66" charset="0"/>
              </a:rPr>
              <a:t>!     Auf Wiedersehen!</a:t>
            </a:r>
          </a:p>
          <a:p>
            <a:pPr marL="0" indent="0" algn="ctr">
              <a:buNone/>
            </a:pPr>
            <a:endParaRPr kumimoji="1" lang="en-US" altLang="ja-DE" sz="5100" dirty="0">
              <a:latin typeface="Chalkboard" panose="03050602040202020205" pitchFamily="66" charset="0"/>
            </a:endParaRPr>
          </a:p>
          <a:p>
            <a:pPr marL="0" indent="0" algn="ctr">
              <a:buNone/>
            </a:pPr>
            <a:endParaRPr lang="de-DE" altLang="ja-DE" dirty="0"/>
          </a:p>
          <a:p>
            <a:pPr marL="0" indent="0">
              <a:buNone/>
            </a:pPr>
            <a:endParaRPr kumimoji="1" lang="en-US" altLang="ja-DE" sz="3400" dirty="0">
              <a:latin typeface="Chalkboard" panose="03050602040202020205" pitchFamily="66" charset="0"/>
            </a:endParaRPr>
          </a:p>
          <a:p>
            <a:pPr marL="0" indent="0">
              <a:buNone/>
            </a:pPr>
            <a:endParaRPr kumimoji="1" lang="en-US" altLang="ja-DE" sz="3400" dirty="0">
              <a:latin typeface="Chalkboard" panose="03050602040202020205" pitchFamily="66" charset="0"/>
            </a:endParaRPr>
          </a:p>
          <a:p>
            <a:pPr marL="0" indent="0">
              <a:buNone/>
            </a:pPr>
            <a:endParaRPr kumimoji="1" lang="en-US" altLang="ja-DE" sz="5000" dirty="0">
              <a:latin typeface="Chalkboard" panose="03050602040202020205" pitchFamily="66" charset="0"/>
            </a:endParaRPr>
          </a:p>
          <a:p>
            <a:pPr marL="0" indent="0">
              <a:buNone/>
            </a:pPr>
            <a:r>
              <a:rPr kumimoji="1" lang="en-US" altLang="ja-DE" sz="5000" dirty="0" err="1">
                <a:latin typeface="Chalkboard" panose="03050602040202020205" pitchFamily="66" charset="0"/>
              </a:rPr>
              <a:t>Tschüs</a:t>
            </a:r>
            <a:r>
              <a:rPr kumimoji="1" lang="en-US" altLang="ja-DE" sz="5000" dirty="0">
                <a:latin typeface="Chalkboard" panose="03050602040202020205" pitchFamily="66" charset="0"/>
              </a:rPr>
              <a:t> </a:t>
            </a:r>
            <a:r>
              <a:rPr kumimoji="1" lang="ja-JP" altLang="en-US" sz="5000">
                <a:latin typeface="Chalkboard" panose="03050602040202020205" pitchFamily="66" charset="0"/>
              </a:rPr>
              <a:t>は</a:t>
            </a:r>
            <a:r>
              <a:rPr kumimoji="1" lang="ja-DE" altLang="en-US" sz="5000" dirty="0">
                <a:latin typeface="Chalkboard" panose="03050602040202020205" pitchFamily="66" charset="0"/>
              </a:rPr>
              <a:t>カジュアル、軽く手を振って別れたりします</a:t>
            </a:r>
            <a:endParaRPr kumimoji="1" lang="en-US" altLang="ja-DE" sz="5000" dirty="0">
              <a:latin typeface="Chalkboard" panose="03050602040202020205" pitchFamily="66" charset="0"/>
            </a:endParaRPr>
          </a:p>
          <a:p>
            <a:pPr marL="0" indent="0">
              <a:buNone/>
            </a:pPr>
            <a:r>
              <a:rPr kumimoji="1" lang="en-US" altLang="ja-DE" sz="5000" dirty="0">
                <a:latin typeface="Chalkboard" panose="03050602040202020205" pitchFamily="66" charset="0"/>
              </a:rPr>
              <a:t>Auf </a:t>
            </a:r>
            <a:r>
              <a:rPr kumimoji="1" lang="en-US" altLang="ja-DE" sz="5000" dirty="0" err="1">
                <a:latin typeface="Chalkboard" panose="03050602040202020205" pitchFamily="66" charset="0"/>
              </a:rPr>
              <a:t>Widersehen</a:t>
            </a:r>
            <a:r>
              <a:rPr kumimoji="1" lang="en-US" altLang="ja-DE" sz="5000" dirty="0">
                <a:latin typeface="Chalkboard" panose="03050602040202020205" pitchFamily="66" charset="0"/>
              </a:rPr>
              <a:t> </a:t>
            </a:r>
            <a:r>
              <a:rPr kumimoji="1" lang="ja-JP" altLang="en-US" sz="5000">
                <a:latin typeface="Chalkboard" panose="03050602040202020205" pitchFamily="66" charset="0"/>
              </a:rPr>
              <a:t>は</a:t>
            </a:r>
            <a:r>
              <a:rPr kumimoji="1" lang="ja-DE" altLang="en-US" sz="5000" dirty="0">
                <a:latin typeface="Chalkboard" panose="03050602040202020205" pitchFamily="66" charset="0"/>
              </a:rPr>
              <a:t>それよりあらたまった言い方で</a:t>
            </a:r>
            <a:r>
              <a:rPr kumimoji="1" lang="ja-JP" altLang="en-US" sz="5000">
                <a:latin typeface="Chalkboard" panose="03050602040202020205" pitchFamily="66" charset="0"/>
              </a:rPr>
              <a:t>、</a:t>
            </a:r>
            <a:r>
              <a:rPr kumimoji="1" lang="ja-DE" altLang="en-US" sz="5000" dirty="0">
                <a:latin typeface="Chalkboard" panose="03050602040202020205" pitchFamily="66" charset="0"/>
              </a:rPr>
              <a:t>別れのときに</a:t>
            </a:r>
            <a:r>
              <a:rPr kumimoji="1" lang="ja-JP" altLang="en-US" sz="5000">
                <a:latin typeface="Chalkboard" panose="03050602040202020205" pitchFamily="66" charset="0"/>
              </a:rPr>
              <a:t>も</a:t>
            </a:r>
            <a:r>
              <a:rPr kumimoji="1" lang="ja-DE" altLang="en-US" sz="5000" dirty="0">
                <a:latin typeface="Chalkboard" panose="03050602040202020205" pitchFamily="66" charset="0"/>
              </a:rPr>
              <a:t>握手をしたりします。</a:t>
            </a:r>
            <a:endParaRPr kumimoji="1" lang="en-US" altLang="ja-DE" sz="5000" dirty="0">
              <a:latin typeface="Chalkboard" panose="030506020402020202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065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E9AA34-1B4D-964D-B6E2-7DA47CC31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DE" dirty="0"/>
              <a:t>④</a:t>
            </a:r>
            <a:r>
              <a:rPr kumimoji="1" lang="ja-DE" altLang="en-US" dirty="0"/>
              <a:t>お礼の言葉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AD5D9C-04CA-CF49-80FB-5BC6C5A8AD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DE" altLang="en-US" dirty="0"/>
              <a:t>使う単語</a:t>
            </a:r>
            <a:r>
              <a:rPr kumimoji="1" lang="ja-JP" altLang="en-US"/>
              <a:t>は　　</a:t>
            </a:r>
            <a:r>
              <a:rPr kumimoji="1" lang="de-DE" altLang="ja-JP" dirty="0"/>
              <a:t>schön       Danke    </a:t>
            </a:r>
          </a:p>
          <a:p>
            <a:pPr marL="0" indent="0">
              <a:buNone/>
            </a:pPr>
            <a:endParaRPr lang="de-DE" altLang="ja-DE" dirty="0"/>
          </a:p>
          <a:p>
            <a:pPr marL="0" indent="0">
              <a:buNone/>
            </a:pPr>
            <a:endParaRPr lang="de-DE" altLang="ja-DE" dirty="0"/>
          </a:p>
          <a:p>
            <a:pPr marL="0" indent="0">
              <a:buNone/>
            </a:pPr>
            <a:endParaRPr lang="de-DE" altLang="ja-DE" dirty="0"/>
          </a:p>
          <a:p>
            <a:pPr marL="0" indent="0">
              <a:buNone/>
            </a:pPr>
            <a:endParaRPr lang="de-DE" altLang="ja-DE" dirty="0"/>
          </a:p>
          <a:p>
            <a:pPr marL="0" indent="0">
              <a:buNone/>
            </a:pPr>
            <a:endParaRPr lang="de-DE" altLang="ja-DE" dirty="0"/>
          </a:p>
          <a:p>
            <a:pPr marL="0" indent="0">
              <a:buNone/>
            </a:pPr>
            <a:r>
              <a:rPr lang="ja-DE" altLang="en-US" dirty="0"/>
              <a:t>答えは次のスライド</a:t>
            </a:r>
            <a:endParaRPr lang="de-DE" altLang="ja-DE" dirty="0"/>
          </a:p>
          <a:p>
            <a:pPr marL="0" indent="0">
              <a:buNone/>
            </a:pPr>
            <a:endParaRPr kumimoji="1" lang="de-DE" altLang="ja-JP" dirty="0"/>
          </a:p>
        </p:txBody>
      </p:sp>
    </p:spTree>
    <p:extLst>
      <p:ext uri="{BB962C8B-B14F-4D97-AF65-F5344CB8AC3E}">
        <p14:creationId xmlns:p14="http://schemas.microsoft.com/office/powerpoint/2010/main" val="3180132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8E96B3-0B75-C147-BF32-E86185F62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DE" altLang="en-US" dirty="0"/>
              <a:t>④の答え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149305-23F5-7E42-973D-45DEB1F62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652963"/>
          </a:xfrm>
        </p:spPr>
        <p:txBody>
          <a:bodyPr/>
          <a:lstStyle/>
          <a:p>
            <a:pPr marL="0" indent="0">
              <a:buNone/>
            </a:pPr>
            <a:endParaRPr kumimoji="1" lang="de-DE" altLang="ja-DE" dirty="0"/>
          </a:p>
          <a:p>
            <a:pPr marL="0" indent="0" algn="ctr">
              <a:buNone/>
            </a:pPr>
            <a:r>
              <a:rPr kumimoji="1" lang="de-DE" altLang="ja-DE" sz="4000" dirty="0">
                <a:latin typeface="Chalkboard" panose="03050602040202020205" pitchFamily="66" charset="0"/>
              </a:rPr>
              <a:t>Danke.       Danke schön. </a:t>
            </a:r>
            <a:endParaRPr kumimoji="1" lang="de-DE" altLang="ja-DE" sz="2400" dirty="0">
              <a:latin typeface="Chalkboard" panose="03050602040202020205" pitchFamily="66" charset="0"/>
            </a:endParaRPr>
          </a:p>
          <a:p>
            <a:pPr marL="0" indent="0" algn="ctr">
              <a:buNone/>
            </a:pPr>
            <a:endParaRPr kumimoji="1" lang="de-DE" altLang="ja-DE" sz="3600" dirty="0">
              <a:latin typeface="Chalkboard" panose="03050602040202020205" pitchFamily="66" charset="0"/>
            </a:endParaRPr>
          </a:p>
          <a:p>
            <a:pPr marL="0" indent="0">
              <a:buNone/>
            </a:pPr>
            <a:r>
              <a:rPr kumimoji="1" lang="ja-DE" altLang="en-US" dirty="0">
                <a:latin typeface="Chalkboard" panose="03050602040202020205" pitchFamily="66" charset="0"/>
              </a:rPr>
              <a:t>　　　　　　ありがとう　　　　どうもありがとう</a:t>
            </a:r>
            <a:endParaRPr kumimoji="1" lang="en-US" altLang="ja-DE" dirty="0">
              <a:latin typeface="Chalkboard" panose="03050602040202020205" pitchFamily="66" charset="0"/>
            </a:endParaRPr>
          </a:p>
          <a:p>
            <a:pPr marL="0" indent="0">
              <a:buNone/>
            </a:pPr>
            <a:endParaRPr kumimoji="1" lang="ja-DE" altLang="en-US" dirty="0">
              <a:latin typeface="Chalkboard" panose="030506020402020202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3929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59D2F232-0041-2D44-A1C1-4AE44BC02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5607"/>
          </a:xfrm>
        </p:spPr>
        <p:txBody>
          <a:bodyPr>
            <a:normAutofit/>
          </a:bodyPr>
          <a:lstStyle/>
          <a:p>
            <a:br>
              <a:rPr lang="en-US" altLang="ja-DE" sz="2800" dirty="0">
                <a:latin typeface="Chalkboard"/>
                <a:cs typeface="Chalkboard"/>
              </a:rPr>
            </a:br>
            <a:r>
              <a:rPr lang="ja-DE" altLang="en-US" sz="2800" dirty="0">
                <a:latin typeface="Chalkboard"/>
                <a:cs typeface="Chalkboard"/>
              </a:rPr>
              <a:t>ドイツ語を話す主要な国々</a:t>
            </a:r>
            <a:endParaRPr kumimoji="1" lang="ja-DE" altLang="en-US" sz="2800" dirty="0"/>
          </a:p>
        </p:txBody>
      </p:sp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10459D60-3338-1943-B2A4-F73AE9CD309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31520" y="1240731"/>
            <a:ext cx="8426344" cy="4596187"/>
          </a:xfrm>
          <a:prstGeom prst="rect">
            <a:avLst/>
          </a:prstGeom>
        </p:spPr>
      </p:pic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CC4AC21-9D45-8A45-8977-198D53D0FB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5836919"/>
            <a:ext cx="10515600" cy="5360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DE" altLang="en-US" dirty="0"/>
              <a:t> 地図を見てみましょう。方言もありますよ。　　　</a:t>
            </a:r>
            <a:r>
              <a:rPr kumimoji="1" lang="de-DE" altLang="ja-DE" dirty="0"/>
              <a:t>Agenda 1, 5</a:t>
            </a:r>
            <a:r>
              <a:rPr kumimoji="1" lang="ja-DE" altLang="en-US" dirty="0"/>
              <a:t>頁</a:t>
            </a:r>
            <a:endParaRPr kumimoji="1" lang="en-US" altLang="ja-DE" dirty="0"/>
          </a:p>
        </p:txBody>
      </p:sp>
    </p:spTree>
    <p:extLst>
      <p:ext uri="{BB962C8B-B14F-4D97-AF65-F5344CB8AC3E}">
        <p14:creationId xmlns:p14="http://schemas.microsoft.com/office/powerpoint/2010/main" val="2879915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D7CFD64-1E95-A54B-8F6C-72847EC4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kumimoji="1" lang="ja-DE" altLang="en-US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はじめに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750E29-F0CD-F04D-933B-B6F2E0FCD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kumimoji="1" lang="ja-DE" altLang="en-US" sz="2600"/>
              <a:t>授業の進め方 </a:t>
            </a:r>
            <a:endParaRPr kumimoji="1" lang="de-DE" altLang="ja-DE" sz="2600"/>
          </a:p>
          <a:p>
            <a:pPr marL="0" indent="0">
              <a:buNone/>
            </a:pPr>
            <a:endParaRPr kumimoji="1" lang="en-US" altLang="ja-DE" sz="2600"/>
          </a:p>
          <a:p>
            <a:r>
              <a:rPr kumimoji="1" lang="ja-DE" altLang="en-US" sz="2600"/>
              <a:t>教科書の構成　</a:t>
            </a:r>
            <a:endParaRPr kumimoji="1" lang="de-DE" altLang="ja-DE" sz="2600"/>
          </a:p>
          <a:p>
            <a:pPr marL="0" indent="0">
              <a:buNone/>
            </a:pPr>
            <a:r>
              <a:rPr kumimoji="1" lang="ja-DE" altLang="en-US" sz="2600"/>
              <a:t>目次</a:t>
            </a:r>
            <a:endParaRPr kumimoji="1" lang="de-DE" altLang="ja-DE" sz="2600"/>
          </a:p>
          <a:p>
            <a:pPr marL="0" indent="0">
              <a:buNone/>
            </a:pPr>
            <a:r>
              <a:rPr kumimoji="1" lang="ja-DE" altLang="en-US" sz="2600"/>
              <a:t>＋各課</a:t>
            </a:r>
            <a:r>
              <a:rPr kumimoji="1" lang="en-US" altLang="ja-DE" sz="2600"/>
              <a:t> </a:t>
            </a:r>
            <a:r>
              <a:rPr kumimoji="1" lang="en-US" altLang="ja-DE" sz="2600" err="1"/>
              <a:t>Lektion</a:t>
            </a:r>
            <a:r>
              <a:rPr kumimoji="1" lang="ja-DE" altLang="en-US" sz="2600"/>
              <a:t>１</a:t>
            </a:r>
            <a:r>
              <a:rPr kumimoji="1" lang="en-US" altLang="ja-DE" sz="2600"/>
              <a:t>〜</a:t>
            </a:r>
            <a:r>
              <a:rPr kumimoji="1" lang="ja-DE" altLang="en-US" sz="2600"/>
              <a:t>１２</a:t>
            </a:r>
            <a:endParaRPr kumimoji="1" lang="de-DE" altLang="ja-DE" sz="2600"/>
          </a:p>
          <a:p>
            <a:pPr marL="0" indent="0">
              <a:buNone/>
            </a:pPr>
            <a:r>
              <a:rPr kumimoji="1" lang="ja-DE" altLang="en-US" sz="2600"/>
              <a:t>＋スクリプト</a:t>
            </a:r>
            <a:r>
              <a:rPr kumimoji="1" lang="en-US" altLang="ja-DE" sz="2600"/>
              <a:t> </a:t>
            </a:r>
            <a:r>
              <a:rPr kumimoji="1" lang="de-DE" altLang="ja-DE" sz="2600"/>
              <a:t>Skripts</a:t>
            </a:r>
          </a:p>
          <a:p>
            <a:pPr marL="0" indent="0">
              <a:buNone/>
            </a:pPr>
            <a:r>
              <a:rPr kumimoji="1" lang="ja-DE" altLang="en-US" sz="2600"/>
              <a:t>＋単語</a:t>
            </a:r>
            <a:r>
              <a:rPr kumimoji="1" lang="en-US" altLang="ja-DE" sz="2600"/>
              <a:t> </a:t>
            </a:r>
            <a:r>
              <a:rPr kumimoji="1" lang="de-DE" altLang="ja-DE" sz="2600"/>
              <a:t>Glossar</a:t>
            </a:r>
            <a:r>
              <a:rPr kumimoji="1" lang="ja-DE" altLang="en-US" sz="2600"/>
              <a:t>（初出ページ）</a:t>
            </a:r>
            <a:endParaRPr kumimoji="1" lang="de-DE" altLang="ja-DE" sz="2600"/>
          </a:p>
          <a:p>
            <a:pPr marL="0" indent="0">
              <a:buNone/>
            </a:pPr>
            <a:r>
              <a:rPr kumimoji="1" lang="ja-DE" altLang="en-US" sz="2600"/>
              <a:t>＋文法変化表</a:t>
            </a:r>
            <a:r>
              <a:rPr kumimoji="1" lang="en-US" altLang="ja-DE" sz="2600"/>
              <a:t> </a:t>
            </a:r>
            <a:r>
              <a:rPr kumimoji="1" lang="de-DE" altLang="ja-DE" sz="2600"/>
              <a:t>Grammatiktabellen</a:t>
            </a:r>
          </a:p>
          <a:p>
            <a:pPr marL="0" indent="0">
              <a:buNone/>
            </a:pPr>
            <a:r>
              <a:rPr kumimoji="1" lang="ja-DE" altLang="en-US" sz="2600"/>
              <a:t>＋不規則変化動詞変化一覧（既習動詞のみ）</a:t>
            </a:r>
            <a:endParaRPr kumimoji="1" lang="de-DE" altLang="ja-DE" sz="2600"/>
          </a:p>
          <a:p>
            <a:pPr marL="0" indent="0">
              <a:buNone/>
            </a:pPr>
            <a:r>
              <a:rPr kumimoji="1" lang="ja-DE" altLang="en-US" sz="2600"/>
              <a:t>＋練習用カード（切り取って使用）</a:t>
            </a:r>
            <a:endParaRPr kumimoji="1" lang="en-US" altLang="ja-DE" sz="2600"/>
          </a:p>
          <a:p>
            <a:pPr marL="0" indent="0">
              <a:buNone/>
            </a:pPr>
            <a:r>
              <a:rPr kumimoji="1" lang="ja-DE" altLang="en-US" sz="2600"/>
              <a:t>　</a:t>
            </a:r>
            <a:endParaRPr kumimoji="1" lang="en-US" altLang="ja-DE" sz="2600"/>
          </a:p>
          <a:p>
            <a:pPr marL="0" indent="0">
              <a:buNone/>
            </a:pPr>
            <a:endParaRPr kumimoji="1" lang="en-US" altLang="ja-DE" sz="2600"/>
          </a:p>
        </p:txBody>
      </p:sp>
    </p:spTree>
    <p:extLst>
      <p:ext uri="{BB962C8B-B14F-4D97-AF65-F5344CB8AC3E}">
        <p14:creationId xmlns:p14="http://schemas.microsoft.com/office/powerpoint/2010/main" val="1170816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D7CFD64-1E95-A54B-8F6C-72847EC4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kumimoji="1" lang="ja-DE" altLang="en-US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はじめに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750E29-F0CD-F04D-933B-B6F2E0FCD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kumimoji="1" lang="ja-DE" altLang="en-US" dirty="0"/>
              <a:t>各課の構成　　１ページ参照</a:t>
            </a:r>
            <a:endParaRPr kumimoji="1" lang="en-US" altLang="ja-DE" dirty="0"/>
          </a:p>
          <a:p>
            <a:pPr marL="0" indent="0">
              <a:buNone/>
            </a:pPr>
            <a:endParaRPr kumimoji="1" lang="en-US" altLang="ja-DE" dirty="0"/>
          </a:p>
          <a:p>
            <a:r>
              <a:rPr kumimoji="1" lang="ja-DE" altLang="en-US" dirty="0"/>
              <a:t>宿題について</a:t>
            </a:r>
            <a:endParaRPr kumimoji="1" lang="en-US" altLang="ja-DE" dirty="0"/>
          </a:p>
          <a:p>
            <a:pPr marL="0" indent="0">
              <a:buNone/>
            </a:pPr>
            <a:r>
              <a:rPr kumimoji="1" lang="ja-DE" altLang="en-US" dirty="0"/>
              <a:t>　</a:t>
            </a:r>
            <a:endParaRPr kumimoji="1" lang="en-US" altLang="ja-DE" dirty="0"/>
          </a:p>
          <a:p>
            <a:pPr marL="0" indent="0">
              <a:buNone/>
            </a:pPr>
            <a:endParaRPr kumimoji="1" lang="en-US" altLang="ja-DE" dirty="0"/>
          </a:p>
        </p:txBody>
      </p:sp>
    </p:spTree>
    <p:extLst>
      <p:ext uri="{BB962C8B-B14F-4D97-AF65-F5344CB8AC3E}">
        <p14:creationId xmlns:p14="http://schemas.microsoft.com/office/powerpoint/2010/main" val="3606824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D7CFD64-1E95-A54B-8F6C-72847EC4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kumimoji="1" lang="ja-DE" altLang="en-US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はじめに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750E29-F0CD-F04D-933B-B6F2E0FCD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kumimoji="1" lang="ja-DE" altLang="en-US"/>
              <a:t>成績評価について　</a:t>
            </a:r>
            <a:endParaRPr kumimoji="1" lang="en-US" altLang="ja-DE" dirty="0"/>
          </a:p>
          <a:p>
            <a:pPr marL="0" indent="0">
              <a:buNone/>
            </a:pPr>
            <a:endParaRPr kumimoji="1" lang="en-US" altLang="ja-DE" dirty="0"/>
          </a:p>
        </p:txBody>
      </p:sp>
    </p:spTree>
    <p:extLst>
      <p:ext uri="{BB962C8B-B14F-4D97-AF65-F5344CB8AC3E}">
        <p14:creationId xmlns:p14="http://schemas.microsoft.com/office/powerpoint/2010/main" val="4040271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D7CFD64-1E95-A54B-8F6C-72847EC4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kumimoji="1" lang="ja-DE" altLang="en-US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はじめに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750E29-F0CD-F04D-933B-B6F2E0FCD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kumimoji="1" lang="en-US" altLang="ja-DE" dirty="0"/>
          </a:p>
          <a:p>
            <a:r>
              <a:rPr kumimoji="1" lang="ja-DE" altLang="en-US" dirty="0"/>
              <a:t>音声について　</a:t>
            </a:r>
            <a:endParaRPr kumimoji="1" lang="en-US" altLang="ja-DE" dirty="0"/>
          </a:p>
          <a:p>
            <a:pPr marL="0" indent="0">
              <a:buNone/>
            </a:pPr>
            <a:r>
              <a:rPr kumimoji="1" lang="ja-DE" altLang="en-US" dirty="0"/>
              <a:t>教科書記載のアドレスまたは</a:t>
            </a:r>
            <a:r>
              <a:rPr kumimoji="1" lang="en-US" altLang="ja-DE" dirty="0"/>
              <a:t>QR</a:t>
            </a:r>
            <a:r>
              <a:rPr kumimoji="1" lang="ja-DE" altLang="en-US" dirty="0"/>
              <a:t>コードでダウンロード</a:t>
            </a:r>
          </a:p>
        </p:txBody>
      </p:sp>
    </p:spTree>
    <p:extLst>
      <p:ext uri="{BB962C8B-B14F-4D97-AF65-F5344CB8AC3E}">
        <p14:creationId xmlns:p14="http://schemas.microsoft.com/office/powerpoint/2010/main" val="657157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D7CFD64-1E95-A54B-8F6C-72847EC4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kumimoji="1" lang="ja-DE" altLang="en-US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はじめに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750E29-F0CD-F04D-933B-B6F2E0FCD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02339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kumimoji="1" lang="en-US" altLang="ja-DE" dirty="0"/>
          </a:p>
          <a:p>
            <a:r>
              <a:rPr kumimoji="1" lang="ja-DE" altLang="en-US" sz="3200" dirty="0"/>
              <a:t>辞書について　</a:t>
            </a:r>
            <a:endParaRPr kumimoji="1" lang="en-US" altLang="ja-DE" sz="3200" dirty="0"/>
          </a:p>
          <a:p>
            <a:endParaRPr kumimoji="1" lang="en-US" altLang="ja-DE" sz="3200" dirty="0"/>
          </a:p>
          <a:p>
            <a:r>
              <a:rPr kumimoji="1" lang="ja-DE" altLang="en-US" sz="3200"/>
              <a:t>成績評価とテストについて</a:t>
            </a:r>
            <a:endParaRPr kumimoji="1" lang="en-US" altLang="ja-DE" sz="3200" dirty="0"/>
          </a:p>
        </p:txBody>
      </p:sp>
    </p:spTree>
    <p:extLst>
      <p:ext uri="{BB962C8B-B14F-4D97-AF65-F5344CB8AC3E}">
        <p14:creationId xmlns:p14="http://schemas.microsoft.com/office/powerpoint/2010/main" val="1453606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7D1476-01E3-DC41-8A2C-D882B70DB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de-DE" altLang="ja-DE" dirty="0"/>
              <a:t>Lektion 0        Begrüßung</a:t>
            </a:r>
            <a:r>
              <a:rPr kumimoji="1" lang="ja-JP" altLang="en-US"/>
              <a:t> </a:t>
            </a:r>
            <a:r>
              <a:rPr kumimoji="1" lang="ja-DE" altLang="en-US" sz="3600" dirty="0"/>
              <a:t>挨拶</a:t>
            </a:r>
            <a:r>
              <a:rPr kumimoji="1" lang="ja-DE" altLang="en-US" dirty="0"/>
              <a:t>　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14D154-47BB-4646-8652-4A2CAD89C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en-US" altLang="ja-DE" dirty="0"/>
          </a:p>
          <a:p>
            <a:pPr marL="0" indent="0">
              <a:buNone/>
            </a:pPr>
            <a:r>
              <a:rPr kumimoji="1" lang="ja-DE" altLang="en-US" sz="3600" dirty="0"/>
              <a:t>では始めましょう！</a:t>
            </a:r>
            <a:endParaRPr kumimoji="1" lang="en-US" altLang="ja-DE" sz="3600" dirty="0"/>
          </a:p>
          <a:p>
            <a:pPr marL="0" indent="0">
              <a:buNone/>
            </a:pPr>
            <a:r>
              <a:rPr kumimoji="1" lang="ja-DE" altLang="en-US" sz="3600" dirty="0"/>
              <a:t>まずはドイツ語</a:t>
            </a:r>
            <a:r>
              <a:rPr kumimoji="1" lang="ja-JP" altLang="en-US" sz="3600"/>
              <a:t>で</a:t>
            </a:r>
            <a:r>
              <a:rPr kumimoji="1" lang="ja-DE" altLang="en-US" sz="3600" dirty="0"/>
              <a:t>挨拶します。</a:t>
            </a:r>
            <a:endParaRPr kumimoji="1" lang="en-US" altLang="ja-DE" sz="3600" dirty="0"/>
          </a:p>
          <a:p>
            <a:pPr marL="0" indent="0">
              <a:buNone/>
            </a:pPr>
            <a:endParaRPr kumimoji="1" lang="en-US" altLang="ja-DE" sz="3600" dirty="0"/>
          </a:p>
          <a:p>
            <a:pPr marL="0" indent="0">
              <a:buNone/>
            </a:pPr>
            <a:endParaRPr kumimoji="1" lang="en-US" altLang="ja-DE" dirty="0"/>
          </a:p>
        </p:txBody>
      </p:sp>
    </p:spTree>
    <p:extLst>
      <p:ext uri="{BB962C8B-B14F-4D97-AF65-F5344CB8AC3E}">
        <p14:creationId xmlns:p14="http://schemas.microsoft.com/office/powerpoint/2010/main" val="2711332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BCCE82-3BED-754E-8E85-DDE695FC6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46080" cy="1239036"/>
          </a:xfrm>
        </p:spPr>
        <p:txBody>
          <a:bodyPr>
            <a:normAutofit/>
          </a:bodyPr>
          <a:lstStyle/>
          <a:p>
            <a:r>
              <a:rPr kumimoji="1" lang="de-DE" altLang="ja-DE" sz="3600" dirty="0">
                <a:latin typeface="Meiryo" panose="020B0604030504040204" pitchFamily="34" charset="-128"/>
                <a:ea typeface="Meiryo" panose="020B0604030504040204" pitchFamily="34" charset="-128"/>
              </a:rPr>
              <a:t>Lektion 0   Begrüßung</a:t>
            </a:r>
            <a:r>
              <a:rPr kumimoji="1" lang="ja-JP" altLang="en-US" sz="360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kumimoji="1" lang="ja-DE" altLang="en-US" sz="3600" dirty="0">
                <a:latin typeface="Meiryo" panose="020B0604030504040204" pitchFamily="34" charset="-128"/>
                <a:ea typeface="Meiryo" panose="020B0604030504040204" pitchFamily="34" charset="-128"/>
              </a:rPr>
              <a:t>挨拶　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18B3E43-0D8E-D148-BD04-D927515F1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850" y="4301517"/>
            <a:ext cx="10868297" cy="812800"/>
          </a:xfrm>
          <a:prstGeom prst="rect">
            <a:avLst/>
          </a:prstGeom>
        </p:spPr>
      </p:pic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4F398AFD-1D93-9341-9158-5CFBB2A1C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850" y="165326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ja-DE" altLang="en-US" dirty="0"/>
              <a:t>聞いてみましょう、書いてみましょう！</a:t>
            </a:r>
          </a:p>
        </p:txBody>
      </p:sp>
    </p:spTree>
    <p:extLst>
      <p:ext uri="{BB962C8B-B14F-4D97-AF65-F5344CB8AC3E}">
        <p14:creationId xmlns:p14="http://schemas.microsoft.com/office/powerpoint/2010/main" val="3544582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15C6AD9F-0AB1-0A42-9822-976065BCC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9581"/>
          </a:xfrm>
        </p:spPr>
        <p:txBody>
          <a:bodyPr/>
          <a:lstStyle/>
          <a:p>
            <a:r>
              <a:rPr kumimoji="1" lang="en-US" altLang="ja-DE" dirty="0"/>
              <a:t>①</a:t>
            </a:r>
            <a:r>
              <a:rPr kumimoji="1" lang="ja-JP" altLang="en-US"/>
              <a:t> </a:t>
            </a:r>
            <a:r>
              <a:rPr kumimoji="1" lang="ja-DE" altLang="en-US" sz="3600" dirty="0"/>
              <a:t>書けましたか？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9D8CD0E-E6CE-3A44-8A4A-F19DFBF280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6071"/>
            <a:ext cx="10515600" cy="49868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ja-DE" altLang="en-US" dirty="0">
                <a:latin typeface="Chalkboard"/>
                <a:cs typeface="Chalkboard"/>
              </a:rPr>
              <a:t>左から</a:t>
            </a:r>
            <a:endParaRPr kumimoji="1" lang="en-US" altLang="ja-JP" dirty="0">
              <a:latin typeface="Chalkboard"/>
              <a:cs typeface="Chalkboard"/>
            </a:endParaRPr>
          </a:p>
          <a:p>
            <a:pPr marL="0" indent="0">
              <a:buNone/>
            </a:pPr>
            <a:r>
              <a:rPr kumimoji="1" lang="en-US" altLang="ja-JP" dirty="0" err="1">
                <a:latin typeface="Chalkboard"/>
                <a:cs typeface="Chalkboard"/>
              </a:rPr>
              <a:t>Guten</a:t>
            </a:r>
            <a:r>
              <a:rPr kumimoji="1" lang="en-US" altLang="ja-JP" dirty="0">
                <a:latin typeface="Chalkboard"/>
                <a:cs typeface="Chalkboard"/>
              </a:rPr>
              <a:t> Morgen. </a:t>
            </a:r>
            <a:r>
              <a:rPr kumimoji="1" lang="ja-JP" altLang="en-US">
                <a:latin typeface="Chalkboard"/>
                <a:cs typeface="Chalkboard"/>
              </a:rPr>
              <a:t> </a:t>
            </a:r>
            <a:r>
              <a:rPr kumimoji="1" lang="en-US" altLang="ja-JP" dirty="0">
                <a:latin typeface="Chalkboard"/>
                <a:cs typeface="Chalkboard"/>
              </a:rPr>
              <a:t> </a:t>
            </a:r>
            <a:r>
              <a:rPr kumimoji="1" lang="en-US" altLang="ja-JP" dirty="0" err="1">
                <a:latin typeface="Chalkboard"/>
                <a:cs typeface="Chalkboard"/>
              </a:rPr>
              <a:t>Guten</a:t>
            </a:r>
            <a:r>
              <a:rPr kumimoji="1" lang="en-US" altLang="ja-JP" dirty="0">
                <a:latin typeface="Chalkboard"/>
                <a:cs typeface="Chalkboard"/>
              </a:rPr>
              <a:t> Tag.</a:t>
            </a:r>
            <a:r>
              <a:rPr kumimoji="1" lang="ja-JP" altLang="en-US">
                <a:latin typeface="Chalkboard"/>
                <a:cs typeface="Chalkboard"/>
              </a:rPr>
              <a:t>  </a:t>
            </a:r>
            <a:r>
              <a:rPr kumimoji="1" lang="en-US" altLang="ja-JP" dirty="0">
                <a:latin typeface="Chalkboard"/>
                <a:cs typeface="Chalkboard"/>
              </a:rPr>
              <a:t>  </a:t>
            </a:r>
            <a:r>
              <a:rPr kumimoji="1" lang="en-US" altLang="ja-JP" dirty="0" err="1">
                <a:latin typeface="Chalkboard"/>
                <a:cs typeface="Chalkboard"/>
              </a:rPr>
              <a:t>Guten</a:t>
            </a:r>
            <a:r>
              <a:rPr kumimoji="1" lang="en-US" altLang="ja-JP" dirty="0">
                <a:latin typeface="Chalkboard"/>
                <a:cs typeface="Chalkboard"/>
              </a:rPr>
              <a:t> Abend.</a:t>
            </a:r>
            <a:r>
              <a:rPr kumimoji="1" lang="ja-JP" altLang="en-US">
                <a:latin typeface="Chalkboard"/>
                <a:cs typeface="Chalkboard"/>
              </a:rPr>
              <a:t>    </a:t>
            </a:r>
            <a:r>
              <a:rPr lang="en-US" altLang="ja-JP" dirty="0" err="1">
                <a:latin typeface="Chalkboard"/>
                <a:cs typeface="Chalkboard"/>
              </a:rPr>
              <a:t>Gute</a:t>
            </a:r>
            <a:r>
              <a:rPr lang="en-US" altLang="ja-JP" dirty="0">
                <a:latin typeface="Chalkboard"/>
                <a:cs typeface="Chalkboard"/>
              </a:rPr>
              <a:t> Nacht.</a:t>
            </a:r>
          </a:p>
          <a:p>
            <a:pPr marL="0" indent="0" algn="ctr">
              <a:buNone/>
            </a:pPr>
            <a:endParaRPr lang="en-US" altLang="ja-DE" dirty="0">
              <a:latin typeface="Chalkboard"/>
              <a:cs typeface="Chalkboard"/>
            </a:endParaRPr>
          </a:p>
          <a:p>
            <a:pPr marL="0" indent="0">
              <a:buNone/>
            </a:pPr>
            <a:r>
              <a:rPr lang="ja-DE" altLang="en-US" dirty="0">
                <a:latin typeface="+mj-ea"/>
                <a:ea typeface="+mj-ea"/>
                <a:cs typeface="Chalkboard"/>
              </a:rPr>
              <a:t>発音してみましょう</a:t>
            </a:r>
            <a:endParaRPr lang="en-US" altLang="ja-JP" dirty="0">
              <a:latin typeface="+mj-ea"/>
              <a:ea typeface="+mj-ea"/>
              <a:cs typeface="Chalkboard"/>
            </a:endParaRPr>
          </a:p>
          <a:p>
            <a:pPr marL="0" indent="0">
              <a:buNone/>
            </a:pPr>
            <a:endParaRPr lang="en-US" altLang="ja-DE" dirty="0">
              <a:latin typeface="+mj-ea"/>
              <a:ea typeface="+mj-ea"/>
              <a:cs typeface="Chalkboard"/>
            </a:endParaRPr>
          </a:p>
          <a:p>
            <a:pPr marL="0" indent="0">
              <a:buNone/>
            </a:pPr>
            <a:endParaRPr lang="en-US" altLang="ja-DE" dirty="0">
              <a:latin typeface="+mj-ea"/>
              <a:ea typeface="+mj-ea"/>
              <a:cs typeface="Chalkboard"/>
            </a:endParaRPr>
          </a:p>
          <a:p>
            <a:pPr marL="0" indent="0">
              <a:buNone/>
            </a:pPr>
            <a:r>
              <a:rPr lang="ja-DE" altLang="en-US" dirty="0">
                <a:latin typeface="+mj-ea"/>
                <a:ea typeface="+mj-ea"/>
                <a:cs typeface="Chalkboard"/>
              </a:rPr>
              <a:t>対応する英語</a:t>
            </a:r>
            <a:endParaRPr lang="en-US" altLang="ja-JP" dirty="0">
              <a:latin typeface="+mj-ea"/>
              <a:ea typeface="+mj-ea"/>
              <a:cs typeface="Chalkboard"/>
            </a:endParaRPr>
          </a:p>
          <a:p>
            <a:pPr marL="0" indent="0">
              <a:buNone/>
            </a:pPr>
            <a:r>
              <a:rPr lang="en-US" altLang="ja-JP" b="1" dirty="0">
                <a:latin typeface="+mj-ea"/>
                <a:ea typeface="+mj-ea"/>
                <a:cs typeface="Chalkboard"/>
              </a:rPr>
              <a:t>M</a:t>
            </a:r>
            <a:r>
              <a:rPr lang="en-US" altLang="ja-JP" dirty="0">
                <a:latin typeface="+mj-ea"/>
                <a:ea typeface="+mj-ea"/>
                <a:cs typeface="Chalkboard"/>
              </a:rPr>
              <a:t>orgen, </a:t>
            </a:r>
            <a:r>
              <a:rPr lang="en-US" altLang="ja-JP" b="1" dirty="0">
                <a:latin typeface="+mj-ea"/>
                <a:ea typeface="+mj-ea"/>
                <a:cs typeface="Chalkboard"/>
              </a:rPr>
              <a:t>T</a:t>
            </a:r>
            <a:r>
              <a:rPr lang="en-US" altLang="ja-JP" dirty="0">
                <a:latin typeface="+mj-ea"/>
                <a:ea typeface="+mj-ea"/>
                <a:cs typeface="Chalkboard"/>
              </a:rPr>
              <a:t>ag, </a:t>
            </a:r>
            <a:r>
              <a:rPr lang="en-US" altLang="ja-JP" b="1" dirty="0">
                <a:latin typeface="+mj-ea"/>
                <a:ea typeface="+mj-ea"/>
                <a:cs typeface="Chalkboard"/>
              </a:rPr>
              <a:t>A</a:t>
            </a:r>
            <a:r>
              <a:rPr lang="en-US" altLang="ja-JP" dirty="0">
                <a:latin typeface="+mj-ea"/>
                <a:ea typeface="+mj-ea"/>
                <a:cs typeface="Chalkboard"/>
              </a:rPr>
              <a:t>bend, </a:t>
            </a:r>
            <a:r>
              <a:rPr lang="en-US" altLang="ja-JP" b="1" dirty="0">
                <a:latin typeface="+mj-ea"/>
                <a:ea typeface="+mj-ea"/>
                <a:cs typeface="Chalkboard"/>
              </a:rPr>
              <a:t>N</a:t>
            </a:r>
            <a:r>
              <a:rPr lang="en-US" altLang="ja-JP" dirty="0">
                <a:latin typeface="+mj-ea"/>
                <a:ea typeface="+mj-ea"/>
                <a:cs typeface="Chalkboard"/>
              </a:rPr>
              <a:t>acht  </a:t>
            </a:r>
          </a:p>
          <a:p>
            <a:pPr marL="0" indent="0">
              <a:buNone/>
            </a:pPr>
            <a:r>
              <a:rPr lang="en-US" altLang="ja-JP" dirty="0">
                <a:latin typeface="+mj-ea"/>
                <a:ea typeface="+mj-ea"/>
                <a:cs typeface="Chalkboard"/>
              </a:rPr>
              <a:t>morning, day, evening, night</a:t>
            </a:r>
          </a:p>
          <a:p>
            <a:pPr marL="0" indent="0">
              <a:buNone/>
            </a:pPr>
            <a:r>
              <a:rPr lang="en-US" altLang="ja-JP" dirty="0">
                <a:latin typeface="+mj-ea"/>
                <a:ea typeface="+mj-ea"/>
                <a:cs typeface="Chalkboard"/>
              </a:rPr>
              <a:t>gut  /  good</a:t>
            </a:r>
          </a:p>
          <a:p>
            <a:pPr marL="0" indent="0" algn="ctr">
              <a:buNone/>
            </a:pPr>
            <a:endParaRPr lang="en-US" altLang="ja-JP" dirty="0">
              <a:latin typeface="Chalkboard"/>
              <a:cs typeface="Chalkboard"/>
            </a:endParaRPr>
          </a:p>
          <a:p>
            <a:endParaRPr kumimoji="1" lang="ja-DE" altLang="en-US" dirty="0"/>
          </a:p>
        </p:txBody>
      </p:sp>
    </p:spTree>
    <p:extLst>
      <p:ext uri="{BB962C8B-B14F-4D97-AF65-F5344CB8AC3E}">
        <p14:creationId xmlns:p14="http://schemas.microsoft.com/office/powerpoint/2010/main" val="2755977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984</TotalTime>
  <Words>215</Words>
  <Application>Microsoft Macintosh PowerPoint</Application>
  <PresentationFormat>ワイド画面</PresentationFormat>
  <Paragraphs>97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3" baseType="lpstr">
      <vt:lpstr>Meiryo</vt:lpstr>
      <vt:lpstr>游ゴシック Light</vt:lpstr>
      <vt:lpstr>Arial</vt:lpstr>
      <vt:lpstr>Calibri</vt:lpstr>
      <vt:lpstr>Calibri Light</vt:lpstr>
      <vt:lpstr>Century Gothic</vt:lpstr>
      <vt:lpstr>Chalkboard</vt:lpstr>
      <vt:lpstr>Office テーマ</vt:lpstr>
      <vt:lpstr>　　　Agenda 1</vt:lpstr>
      <vt:lpstr>はじめに</vt:lpstr>
      <vt:lpstr>はじめに</vt:lpstr>
      <vt:lpstr>はじめに</vt:lpstr>
      <vt:lpstr>はじめに</vt:lpstr>
      <vt:lpstr>はじめに</vt:lpstr>
      <vt:lpstr>Lektion 0        Begrüßung 挨拶　</vt:lpstr>
      <vt:lpstr>Lektion 0   Begrüßung 挨拶　</vt:lpstr>
      <vt:lpstr>① 書けましたか？</vt:lpstr>
      <vt:lpstr>Lektion 0</vt:lpstr>
      <vt:lpstr>Lektion 0</vt:lpstr>
      <vt:lpstr>③ 二種類の挨拶を聞いてみましょう。別れる際です。</vt:lpstr>
      <vt:lpstr>④お礼の言葉</vt:lpstr>
      <vt:lpstr>④の答え</vt:lpstr>
      <vt:lpstr> ドイツ語を話す主要な国々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1</dc:title>
  <dc:creator>KASHIWAGI,Kikuko</dc:creator>
  <cp:lastModifiedBy>KASHIWAGI,Kikuko</cp:lastModifiedBy>
  <cp:revision>43</cp:revision>
  <dcterms:created xsi:type="dcterms:W3CDTF">2020-04-18T10:10:01Z</dcterms:created>
  <dcterms:modified xsi:type="dcterms:W3CDTF">2021-10-19T23:48:13Z</dcterms:modified>
</cp:coreProperties>
</file>